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8" r:id="rId5"/>
  </p:sldIdLst>
  <p:sldSz cx="6858000" cy="9902825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B22"/>
    <a:srgbClr val="FABF8F"/>
    <a:srgbClr val="F5B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651" y="-2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97230" y="3089275"/>
          <a:ext cx="5470525" cy="36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945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1. SPECIFICATIONS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规格）</a:t>
                      </a:r>
                      <a:endParaRPr lang="en-US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Interaction material（介质材料）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Crystal quartz（石英）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Acoustic mode（声波模式）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Longitudinal（纵波）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Operating wavelength（工作波长）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</a:rPr>
                        <a:t>343nm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Polarization（光偏振）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Linear，vertical to base（线偏振，垂直</a:t>
                      </a:r>
                      <a:r>
                        <a:rPr lang="zh-CN" altLang="en-US" sz="90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于基座</a:t>
                      </a:r>
                      <a:r>
                        <a:rPr lang="en-US" sz="90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Transmission（透过率）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＞ 99%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Active aperture（有效孔径）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6.0mm  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Center freque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ncy (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Fc)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（中心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频率）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110MHz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 （衍射效率）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＞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85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Times New Roman" panose="02020603050405020304" charset="0"/>
                        </a:rPr>
                        <a:t>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power（射频功率）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20 W (max)   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Input Impedance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（输入阻抗）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50Ω Nominal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VSWR（驻波比）@Fc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&lt; 1.2:1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RF connector（射频接头）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BNC-F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flow rate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（水流量）</a:t>
                      </a:r>
                      <a:endParaRPr lang="zh-CN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&gt; 1.4 L / minute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Cooling（散热方式）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Water-cooling（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水冷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散热）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Shell material（外壳材料）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Aluminum </a:t>
                      </a: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alloy（铝</a:t>
                      </a:r>
                      <a:r>
                        <a:rPr lang="zh-CN" alt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合金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Water cooling channel material（水冷块材料）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buNone/>
                      </a:pP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Stainless </a:t>
                      </a:r>
                      <a:r>
                        <a:rPr lang="en-US" sz="900" b="0" dirty="0" err="1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steel（不锈钢</a:t>
                      </a:r>
                      <a:r>
                        <a:rPr lang="en-US" sz="900" b="0" dirty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endParaRPr lang="en-US" altLang="en-US" sz="900" b="0" dirty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697230" y="810641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0600"/>
                <a:gridCol w="1069975"/>
                <a:gridCol w="1070610"/>
                <a:gridCol w="1069975"/>
              </a:tblGrid>
              <a:tr h="21600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3. ESTIMATED PERFORMANCE vs. BEAM DIAMETER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（预估性能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 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光束直径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Beam diameter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（光束直径）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 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6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Rise time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上升沿时间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ns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113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339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678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Diffraction efficiency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衍射效率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@Fc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85%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690880" y="6995160"/>
          <a:ext cx="547116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580"/>
                <a:gridCol w="2735580"/>
              </a:tblGrid>
              <a:tr h="21600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2. PERFORMANCE vs. WAVELENGTH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（性能</a:t>
                      </a:r>
                      <a:r>
                        <a:rPr lang="en-US" alt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 vs. 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波长）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Wavelength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（光波长）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-nm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343</a:t>
                      </a:r>
                      <a:endParaRPr 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Bragg angle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（布拉格角）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3.3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Separation 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a</a:t>
                      </a:r>
                      <a:r>
                        <a:rPr lang="zh-CN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ngle（分离角）</a:t>
                      </a:r>
                      <a:r>
                        <a:rPr lang="en-US" altLang="zh-CN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-mrad</a:t>
                      </a:r>
                      <a:endParaRPr lang="en-US" altLang="zh-CN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6.6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组合 25"/>
          <p:cNvGrpSpPr/>
          <p:nvPr/>
        </p:nvGrpSpPr>
        <p:grpSpPr>
          <a:xfrm>
            <a:off x="697230" y="1463040"/>
            <a:ext cx="5470525" cy="1291590"/>
            <a:chOff x="1253" y="2376"/>
            <a:chExt cx="8615" cy="2034"/>
          </a:xfrm>
        </p:grpSpPr>
        <p:sp>
          <p:nvSpPr>
            <p:cNvPr id="23" name="矩形 22"/>
            <p:cNvSpPr/>
            <p:nvPr/>
          </p:nvSpPr>
          <p:spPr>
            <a:xfrm>
              <a:off x="1253" y="2376"/>
              <a:ext cx="4939" cy="2034"/>
            </a:xfrm>
            <a:prstGeom prst="rect">
              <a:avLst/>
            </a:prstGeom>
            <a:solidFill>
              <a:srgbClr val="FAB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4" y="2376"/>
              <a:ext cx="3614" cy="2033"/>
            </a:xfrm>
            <a:prstGeom prst="rect">
              <a:avLst/>
            </a:prstGeom>
          </p:spPr>
        </p:pic>
      </p:grpSp>
      <p:sp>
        <p:nvSpPr>
          <p:cNvPr id="27" name="文本框 26"/>
          <p:cNvSpPr txBox="1"/>
          <p:nvPr/>
        </p:nvSpPr>
        <p:spPr>
          <a:xfrm>
            <a:off x="599440" y="1739900"/>
            <a:ext cx="33312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1200" b="1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AOM Specifications</a:t>
            </a:r>
            <a:endParaRPr lang="en-US" altLang="zh-CN" sz="1200" b="1" dirty="0">
              <a:latin typeface="思源黑体 CN Bold" panose="020B0800000000000000" charset="-122"/>
              <a:ea typeface="思源黑体 CN Bold" panose="020B0800000000000000" charset="-122"/>
              <a:sym typeface="+mn-ea"/>
            </a:endParaRPr>
          </a:p>
          <a:p>
            <a:pPr indent="0" algn="ctr"/>
            <a:r>
              <a:rPr lang="zh-CN" altLang="en-US" sz="1200" b="1" dirty="0"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声光调制器产品规格书</a:t>
            </a:r>
            <a:endParaRPr lang="en-US" altLang="zh-CN" sz="2000" b="1" dirty="0">
              <a:latin typeface="思源黑体 CN Bold" panose="020B0800000000000000" charset="-122"/>
              <a:ea typeface="思源黑体 CN Bold" panose="020B0800000000000000" charset="-122"/>
            </a:endParaRPr>
          </a:p>
          <a:p>
            <a:pPr indent="0" algn="ctr"/>
            <a:r>
              <a:rPr lang="en-US" b="1" dirty="0">
                <a:latin typeface="思源黑体 CN Bold" panose="020B0800000000000000" charset="-122"/>
                <a:ea typeface="思源黑体 CN Bold" panose="020B0800000000000000" charset="-122"/>
              </a:rPr>
              <a:t>M0011-QL110-060-343</a:t>
            </a:r>
            <a:endParaRPr lang="en-US" b="1" dirty="0"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1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7" name="组合 6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图片 15" descr="微信图片_202403251033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4985" y="1264285"/>
            <a:ext cx="5827395" cy="82391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692150" y="2744470"/>
          <a:ext cx="5475605" cy="38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5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D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IMENSIONS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（外形尺寸-mm）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000" b="0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>
            <p:custDataLst>
              <p:tags r:id="rId2"/>
            </p:custDataLst>
          </p:nvPr>
        </p:nvGraphicFramePr>
        <p:xfrm>
          <a:off x="690880" y="6617970"/>
          <a:ext cx="5474970" cy="43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4970"/>
              </a:tblGrid>
              <a:tr h="215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6.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SUGGESTED RF DRIVER ELECTRONICS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建议驱动型号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  <a:sym typeface="+mn-ea"/>
                        </a:rPr>
                        <a:t>RD1005-110-24-025-CA</a:t>
                      </a:r>
                      <a:endParaRPr lang="en-US" altLang="zh-CN" sz="900" b="0" dirty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>
            <p:custDataLst>
              <p:tags r:id="rId3"/>
            </p:custDataLst>
          </p:nvPr>
        </p:nvGraphicFramePr>
        <p:xfrm>
          <a:off x="693420" y="7308850"/>
          <a:ext cx="5473700" cy="698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425"/>
                <a:gridCol w="1368425"/>
                <a:gridCol w="1368425"/>
                <a:gridCol w="1368425"/>
              </a:tblGrid>
              <a:tr h="212090"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7.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REVISION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（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版本</a:t>
                      </a:r>
                      <a:r>
                        <a:rPr lang="zh-CN" alt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  <a:sym typeface="+mn-ea"/>
                        </a:rPr>
                        <a:t>）</a:t>
                      </a:r>
                      <a:endParaRPr lang="zh-CN" altLang="en-US"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Number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版本号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Revisions date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修订日期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修改项目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Revision description</a:t>
                      </a:r>
                      <a:endParaRPr 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900" b="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</a:rPr>
                        <a:t>（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修订内容说明</a:t>
                      </a:r>
                      <a:r>
                        <a:rPr lang="zh-CN" altLang="en-US" sz="900">
                          <a:solidFill>
                            <a:schemeClr val="tx1"/>
                          </a:solidFill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Normal" panose="020B0400000000000000" charset="-122"/>
                          <a:sym typeface="+mn-ea"/>
                        </a:rPr>
                        <a:t>）</a:t>
                      </a:r>
                      <a:endParaRPr lang="zh-CN" altLang="en-US" sz="900" b="0">
                        <a:solidFill>
                          <a:schemeClr val="tx1"/>
                        </a:solidFill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Normal" panose="020B0400000000000000" charset="-122"/>
                        <a:sym typeface="+mn-e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A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2022.8.3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New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思源黑体 CN Normal" panose="020B0400000000000000" charset="-122"/>
                          <a:ea typeface="思源黑体 CN Normal" panose="020B0400000000000000" charset="-122"/>
                          <a:cs typeface="思源黑体 CN Light" panose="020B0300000000000000" charset="-122"/>
                        </a:rPr>
                        <a:t>/</a:t>
                      </a:r>
                      <a:endParaRPr lang="en-US" altLang="en-US" sz="900" b="0">
                        <a:latin typeface="思源黑体 CN Normal" panose="020B0400000000000000" charset="-122"/>
                        <a:ea typeface="思源黑体 CN Normal" panose="020B0400000000000000" charset="-122"/>
                        <a:cs typeface="思源黑体 CN Light" panose="020B03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693420" y="8207375"/>
            <a:ext cx="4228465" cy="398780"/>
          </a:xfrm>
          <a:prstGeom prst="rect">
            <a:avLst/>
          </a:prstGeom>
          <a:solidFill>
            <a:srgbClr val="FABF8F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000" b="1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Quality Assured: </a:t>
            </a:r>
            <a:r>
              <a:rPr lang="en-US" sz="1000">
                <a:latin typeface="思源黑体 CN Normal" panose="020B0400000000000000" charset="-122"/>
                <a:ea typeface="思源黑体 CN Normal" panose="020B0400000000000000" charset="-122"/>
                <a:cs typeface="Times New Roman" panose="02020603050405020304" charset="0"/>
              </a:rPr>
              <a:t>In house made, high damage threshold, Vacuum bonding, 100% Diffraction efficiency test &amp; burn-in test.</a:t>
            </a:r>
            <a:endParaRPr lang="en-US" altLang="en-US" sz="1000">
              <a:latin typeface="思源黑体 CN Normal" panose="020B0400000000000000" charset="-122"/>
              <a:ea typeface="思源黑体 CN Normal" panose="020B0400000000000000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48350" y="9584690"/>
            <a:ext cx="494030" cy="213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>
                <a:latin typeface="思源黑体 CN Normal" panose="020B0400000000000000" charset="-122"/>
                <a:ea typeface="思源黑体 CN Normal" panose="020B0400000000000000" charset="-122"/>
              </a:rPr>
              <a:t>Page 2</a:t>
            </a:r>
            <a:endParaRPr lang="en-US" altLang="zh-CN" sz="80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693420" y="1379220"/>
          <a:ext cx="5475605" cy="2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5"/>
              </a:tblGrid>
              <a:tr h="216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4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. </a:t>
                      </a:r>
                      <a:r>
                        <a:rPr lang="en-US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ORDERING CODES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（</a:t>
                      </a:r>
                      <a:r>
                        <a:rPr lang="zh-CN"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编码规则</a:t>
                      </a:r>
                      <a:r>
                        <a:rPr sz="1000" b="1">
                          <a:latin typeface="思源黑体 CN Bold" panose="020B0800000000000000" charset="-122"/>
                          <a:ea typeface="思源黑体 CN Bold" panose="020B0800000000000000" charset="-122"/>
                          <a:cs typeface="思源黑体 CN Bold" panose="020B0800000000000000" charset="-122"/>
                        </a:rPr>
                        <a:t>） </a:t>
                      </a:r>
                      <a:endParaRPr sz="1000" b="1">
                        <a:latin typeface="思源黑体 CN Bold" panose="020B0800000000000000" charset="-122"/>
                        <a:ea typeface="思源黑体 CN Bold" panose="020B0800000000000000" charset="-122"/>
                        <a:cs typeface="思源黑体 CN Bold" panose="020B0800000000000000" charset="-122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0980" y="3172460"/>
            <a:ext cx="3880485" cy="32702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885" y="1628731"/>
            <a:ext cx="5145470" cy="1005927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514985" y="283210"/>
            <a:ext cx="5872480" cy="796290"/>
            <a:chOff x="811" y="446"/>
            <a:chExt cx="9248" cy="1254"/>
          </a:xfrm>
        </p:grpSpPr>
        <p:grpSp>
          <p:nvGrpSpPr>
            <p:cNvPr id="3" name="组合 2"/>
            <p:cNvGrpSpPr/>
            <p:nvPr/>
          </p:nvGrpSpPr>
          <p:grpSpPr>
            <a:xfrm>
              <a:off x="811" y="446"/>
              <a:ext cx="9176" cy="1254"/>
              <a:chOff x="811" y="446"/>
              <a:chExt cx="9176" cy="125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5011" y="680"/>
                <a:ext cx="4977" cy="696"/>
                <a:chOff x="5011" y="446"/>
                <a:chExt cx="4977" cy="696"/>
              </a:xfrm>
            </p:grpSpPr>
            <p:sp>
              <p:nvSpPr>
                <p:cNvPr id="100" name="文本框 99"/>
                <p:cNvSpPr txBox="1"/>
                <p:nvPr/>
              </p:nvSpPr>
              <p:spPr>
                <a:xfrm>
                  <a:off x="5212" y="446"/>
                  <a:ext cx="4776" cy="5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buClrTx/>
                    <a:buSzTx/>
                    <a:buFontTx/>
                  </a:pPr>
                  <a:r>
                    <a:rPr 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上海格物光学仪器有限公司</a:t>
                  </a:r>
                  <a:endParaRPr 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  <a:p>
                  <a:pPr algn="r">
                    <a:buClrTx/>
                    <a:buSzTx/>
                    <a:buFontTx/>
                  </a:pPr>
                  <a:r>
                    <a:rPr lang="en-US" altLang="zh-CN" sz="900">
                      <a:solidFill>
                        <a:srgbClr val="F79646"/>
                      </a:solidFill>
                      <a:latin typeface="思源黑体 CN Normal" panose="020B0400000000000000" charset="-122"/>
                      <a:ea typeface="思源黑体 CN Normal" panose="020B0400000000000000" charset="-122"/>
                      <a:cs typeface="思源黑体 CN Normal" panose="020B0400000000000000" charset="-122"/>
                    </a:rPr>
                    <a:t>Shanghai Goptica Co., Ltd</a:t>
                  </a:r>
                  <a:endParaRPr lang="en-US" altLang="zh-CN" sz="900">
                    <a:solidFill>
                      <a:srgbClr val="F79646"/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011" y="957"/>
                  <a:ext cx="4977" cy="18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4000">
                      <a:schemeClr val="accent2">
                        <a:lumMod val="40000"/>
                        <a:lumOff val="60000"/>
                      </a:schemeClr>
                    </a:gs>
                    <a:gs pos="65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3" name="图片 12" descr="微信图片_20240325103329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1" y="446"/>
                <a:ext cx="2506" cy="1254"/>
              </a:xfrm>
              <a:prstGeom prst="rect">
                <a:avLst/>
              </a:prstGeom>
            </p:spPr>
          </p:pic>
        </p:grpSp>
        <p:sp>
          <p:nvSpPr>
            <p:cNvPr id="16" name="文本框 15"/>
            <p:cNvSpPr txBox="1"/>
            <p:nvPr/>
          </p:nvSpPr>
          <p:spPr>
            <a:xfrm>
              <a:off x="8091" y="1303"/>
              <a:ext cx="1969" cy="39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r>
                <a:rPr lang="en-US" altLang="zh-CN" sz="650">
                  <a:latin typeface="思源黑体 CN Normal" panose="020B0400000000000000" charset="-122"/>
                  <a:ea typeface="思源黑体 CN Normal" panose="020B0400000000000000" charset="-122"/>
                  <a:sym typeface="+mn-ea"/>
                </a:rPr>
                <a:t> 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sales@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goptica</a:t>
              </a:r>
              <a:r>
                <a:rPr lang="en-US" altLang="zh-CN" sz="900">
                  <a:solidFill>
                    <a:srgbClr val="F79646"/>
                  </a:solidFill>
                  <a:latin typeface="思源黑体 CN Normal" panose="020B0400000000000000" charset="-122"/>
                  <a:ea typeface="思源黑体 CN Normal" panose="020B0400000000000000" charset="-122"/>
                  <a:cs typeface="思源黑体 CN Normal" panose="020B0400000000000000" charset="-122"/>
                  <a:sym typeface="+mn-ea"/>
                </a:rPr>
                <a:t>.com</a:t>
              </a:r>
              <a:endParaRPr lang="en-US" altLang="zh-CN" sz="900">
                <a:solidFill>
                  <a:srgbClr val="F79646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014095" y="9545955"/>
            <a:ext cx="4831080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50">
                <a:latin typeface="思源黑体 CN Normal" panose="020B0400000000000000" charset="-122"/>
                <a:ea typeface="思源黑体 CN Normal" panose="020B0400000000000000" charset="-122"/>
              </a:rPr>
              <a:t>www.goptica.com </a:t>
            </a:r>
            <a:endParaRPr lang="en-US" altLang="zh-CN" sz="650">
              <a:latin typeface="思源黑体 CN Normal" panose="020B0400000000000000" charset="-122"/>
              <a:ea typeface="思源黑体 CN Normal" panose="020B0400000000000000" charset="-122"/>
            </a:endParaRPr>
          </a:p>
          <a:p>
            <a:pPr algn="ctr"/>
            <a:endParaRPr lang="zh-CN" altLang="en-US" sz="650">
              <a:latin typeface="思源黑体 CN Normal" panose="020B0400000000000000" charset="-122"/>
              <a:ea typeface="思源黑体 CN Normal" panose="020B04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d10b1b33-9452-46eb-ab2f-51544041ab0d}"/>
  <p:tag name="TABLE_ENDDRAG_ORIGIN_RECT" val="430*317"/>
  <p:tag name="TABLE_ENDDRAG_RECT" val="54*239*430*317"/>
</p:tagLst>
</file>

<file path=ppt/tags/tag2.xml><?xml version="1.0" encoding="utf-8"?>
<p:tagLst xmlns:p="http://schemas.openxmlformats.org/presentationml/2006/main">
  <p:tag name="KSO_WM_UNIT_TABLE_BEAUTIFY" val="smartTable{f18e64dd-fe7c-4a80-b30e-cf69ad5bf150}"/>
  <p:tag name="TABLE_ENDDRAG_ORIGIN_RECT" val="430*77"/>
  <p:tag name="TABLE_ENDDRAG_RECT" val="54*654*430*77"/>
</p:tagLst>
</file>

<file path=ppt/tags/tag3.xml><?xml version="1.0" encoding="utf-8"?>
<p:tagLst xmlns:p="http://schemas.openxmlformats.org/presentationml/2006/main">
  <p:tag name="KSO_WM_UNIT_TABLE_BEAUTIFY" val="smartTable{64facb7d-a67a-45ae-aeaa-c23092d7af6f}"/>
  <p:tag name="TABLE_ENDDRAG_ORIGIN_RECT" val="430*68"/>
  <p:tag name="TABLE_ENDDRAG_RECT" val="54*557*430*68"/>
</p:tagLst>
</file>

<file path=ppt/tags/tag4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5.xml><?xml version="1.0" encoding="utf-8"?>
<p:tagLst xmlns:p="http://schemas.openxmlformats.org/presentationml/2006/main">
  <p:tag name="KSO_WM_UNIT_TABLE_BEAUTIFY" val="smartTable{130b9e01-6d98-4a05-9556-d8a2c200fc5e}"/>
  <p:tag name="TABLE_ENDDRAG_ORIGIN_RECT" val="431*39"/>
  <p:tag name="TABLE_ENDDRAG_RECT" val="54*546*431*39"/>
</p:tagLst>
</file>

<file path=ppt/tags/tag6.xml><?xml version="1.0" encoding="utf-8"?>
<p:tagLst xmlns:p="http://schemas.openxmlformats.org/presentationml/2006/main">
  <p:tag name="KSO_WM_UNIT_TABLE_BEAUTIFY" val="smartTable{88e490ac-0b48-4b70-b8c6-339d65bf0e9a}"/>
  <p:tag name="TABLE_ENDDRAG_ORIGIN_RECT" val="430*68"/>
  <p:tag name="TABLE_ENDDRAG_RECT" val="54*557*430*68"/>
</p:tagLst>
</file>

<file path=ppt/tags/tag7.xml><?xml version="1.0" encoding="utf-8"?>
<p:tagLst xmlns:p="http://schemas.openxmlformats.org/presentationml/2006/main">
  <p:tag name="KSO_WM_UNIT_TABLE_BEAUTIFY" val="smartTable{f18e64dd-fe7c-4a80-b30e-cf69ad5bf150}"/>
  <p:tag name="TABLE_ENDDRAG_ORIGIN_RECT" val="431*399"/>
  <p:tag name="TABLE_ENDDRAG_RECT" val="54*119*431*399"/>
</p:tagLst>
</file>

<file path=ppt/tags/tag8.xml><?xml version="1.0" encoding="utf-8"?>
<p:tagLst xmlns:p="http://schemas.openxmlformats.org/presentationml/2006/main">
  <p:tag name="COMMONDATA" val="eyJoZGlkIjoiN2YzNjBkOTgyNWQ1YTMxYzM3MzMwNWFiODNmOWIzYW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1647</Words>
  <Application>WPS 演示</Application>
  <PresentationFormat>自定义</PresentationFormat>
  <Paragraphs>202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思源黑体 CN Bold</vt:lpstr>
      <vt:lpstr>黑体</vt:lpstr>
      <vt:lpstr>思源黑体 CN Normal</vt:lpstr>
      <vt:lpstr>思源黑体 CN Light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71</cp:revision>
  <dcterms:created xsi:type="dcterms:W3CDTF">2022-06-14T06:44:00Z</dcterms:created>
  <dcterms:modified xsi:type="dcterms:W3CDTF">2025-04-08T11:00:52Z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399C0FE0C5BE4CDEB1E62B0AFB64CA59_13</vt:lpwstr>
  </property>
  <property fmtid="{D5CDD505-2E9C-101B-9397-08002B2CF9AE}" pid="3" name="KSOProductBuildVer">
    <vt:lpwstr>2052-12.1.0.20784</vt:lpwstr>
  </property>
</Properties>
</file>