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6"/>
  </p:handoutMasterIdLst>
  <p:sldIdLst>
    <p:sldId id="256" r:id="rId3"/>
    <p:sldId id="258" r:id="rId5"/>
  </p:sldIdLst>
  <p:sldSz cx="6858000" cy="9902825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6B22"/>
    <a:srgbClr val="FABF8F"/>
    <a:srgbClr val="F5BB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0" d="100"/>
          <a:sy n="90" d="100"/>
        </p:scale>
        <p:origin x="1867" y="-1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9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360476" y="1143000"/>
            <a:ext cx="2137048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57250" y="1620798"/>
            <a:ext cx="5143500" cy="344792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57250" y="5201683"/>
            <a:ext cx="5143500" cy="23910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4907756" y="527275"/>
            <a:ext cx="1478756" cy="839284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1488" y="527275"/>
            <a:ext cx="4350544" cy="839284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916" y="2469023"/>
            <a:ext cx="5915025" cy="411962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67916" y="6627618"/>
            <a:ext cx="5915025" cy="2166412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1488" y="2636375"/>
            <a:ext cx="2914650" cy="628374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71863" y="2636375"/>
            <a:ext cx="2914650" cy="628374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2381" y="527275"/>
            <a:ext cx="5915025" cy="191423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72381" y="2427758"/>
            <a:ext cx="2901255" cy="118980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2381" y="3617565"/>
            <a:ext cx="2901255" cy="532089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471863" y="2427758"/>
            <a:ext cx="2915543" cy="118980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471863" y="3617565"/>
            <a:ext cx="2915543" cy="532089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2381" y="660240"/>
            <a:ext cx="2211883" cy="231084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915543" y="1425935"/>
            <a:ext cx="3471863" cy="703797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72381" y="2971080"/>
            <a:ext cx="2211883" cy="550429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2381" y="660240"/>
            <a:ext cx="2211883" cy="231084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915543" y="1425935"/>
            <a:ext cx="3471863" cy="703797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72381" y="2971080"/>
            <a:ext cx="2211883" cy="550429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71488" y="527275"/>
            <a:ext cx="5915025" cy="1914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71488" y="2636375"/>
            <a:ext cx="5915025" cy="62837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71488" y="9179170"/>
            <a:ext cx="1543050" cy="527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271713" y="9179170"/>
            <a:ext cx="2314575" cy="527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843463" y="9179170"/>
            <a:ext cx="1543050" cy="527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2.png"/><Relationship Id="rId7" Type="http://schemas.openxmlformats.org/officeDocument/2006/relationships/image" Target="../media/image4.png"/><Relationship Id="rId6" Type="http://schemas.openxmlformats.org/officeDocument/2006/relationships/image" Target="../media/image3.png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14985" y="1264285"/>
            <a:ext cx="5827395" cy="8239125"/>
          </a:xfrm>
          <a:prstGeom prst="rect">
            <a:avLst/>
          </a:prstGeom>
          <a:noFill/>
          <a:ln w="38100"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697230" y="3089275"/>
          <a:ext cx="5470525" cy="40598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4945"/>
                <a:gridCol w="2735580"/>
              </a:tblGrid>
              <a:tr h="235210"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1. SPECIFICATIONS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（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规格）</a:t>
                      </a:r>
                      <a:endParaRPr lang="en-US" altLang="en-US"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</a:tcPr>
                </a:tc>
              </a:tr>
              <a:tr h="23521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Interaction material（介质材料）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Crystal quartz（石英）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21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Acoustic mode（声波模式）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Longitudinal（纵波）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21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Operating wavelength（工作波长）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</a:rPr>
                        <a:t>266 nm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21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Polarization（光偏振）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Linear，vertical to base（线偏振，垂直</a:t>
                      </a:r>
                      <a:r>
                        <a:rPr lang="zh-CN" altLang="en-US" sz="90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于基座</a:t>
                      </a:r>
                      <a:r>
                        <a:rPr lang="en-US" sz="90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21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Transmission（透过率）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≥ 88%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21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Active aperture（有效孔径）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6.0mm     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21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Center freque</a:t>
                      </a: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ncy (</a:t>
                      </a: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Fc)</a:t>
                      </a: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（中心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频率）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200MHz 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6455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Diffraction efficiency （衍射效率）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＞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85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Times New Roman" panose="02020603050405020304" charset="0"/>
                        </a:rPr>
                        <a:t>%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21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RF power（射频功率）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26W (max)   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21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Input Impedance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（输入阻抗）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50Ω Nominal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21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VSWR（驻波比）@Fc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&lt; 1.2:1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21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RF </a:t>
                      </a:r>
                      <a:r>
                        <a:rPr lang="en-US" sz="900" b="0" dirty="0" err="1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connector（射频接头</a:t>
                      </a: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）</a:t>
                      </a:r>
                      <a:endParaRPr 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SMA-F</a:t>
                      </a:r>
                      <a:endParaRPr 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210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alt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Water flow rate</a:t>
                      </a:r>
                      <a:r>
                        <a:rPr lang="zh-CN" alt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（水流量）</a:t>
                      </a:r>
                      <a:endParaRPr lang="zh-CN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lang="en-US" alt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&gt;1.4L / minute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210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900" b="0" dirty="0" err="1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Cooling（散热方式</a:t>
                      </a: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）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Water-cooling（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水冷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散热）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210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Shell material（外壳材料）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Aluminum alloy （铝</a:t>
                      </a:r>
                      <a:r>
                        <a:rPr lang="zh-CN" alt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合金</a:t>
                      </a: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）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21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90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Storage </a:t>
                      </a:r>
                      <a:r>
                        <a:rPr lang="en-US" sz="900" dirty="0" err="1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temperature（存储温度</a:t>
                      </a:r>
                      <a:r>
                        <a:rPr lang="en-US" sz="90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）</a:t>
                      </a:r>
                      <a:endParaRPr lang="en-US" sz="90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buClrTx/>
                        <a:buSzTx/>
                        <a:buFontTx/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-20~70 ℃</a:t>
                      </a:r>
                      <a:endParaRPr 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/>
          <p:nvPr>
            <p:custDataLst>
              <p:tags r:id="rId2"/>
            </p:custDataLst>
          </p:nvPr>
        </p:nvGraphicFramePr>
        <p:xfrm>
          <a:off x="697230" y="8106410"/>
          <a:ext cx="5471160" cy="86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60600"/>
                <a:gridCol w="1069975"/>
                <a:gridCol w="1070610"/>
                <a:gridCol w="1069975"/>
              </a:tblGrid>
              <a:tr h="216000">
                <a:tc gridSpan="4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3. ESTIMATED PERFORMANCE vs. BEAM DIAMETER 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（预估性能</a:t>
                      </a:r>
                      <a:r>
                        <a:rPr lang="en-US" altLang="zh-CN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 </a:t>
                      </a:r>
                      <a:r>
                        <a:rPr lang="en-US" altLang="zh-CN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vs. 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光束直径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）</a:t>
                      </a:r>
                      <a:endParaRPr lang="zh-CN" altLang="en-US"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  <a:tc hMerge="1">
                  <a:tcP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cP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cPr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Beam diameter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（光束直径）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-mm</a:t>
                      </a:r>
                      <a:endParaRPr lang="en-US" altLang="zh-CN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1 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2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3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Rise time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上升沿时间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）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-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ns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113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226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339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Diffraction efficiency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衍射效率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）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@Fc</a:t>
                      </a:r>
                      <a:endParaRPr lang="en-US" altLang="zh-CN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85%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85%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85%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" name="表格 1"/>
          <p:cNvGraphicFramePr/>
          <p:nvPr>
            <p:custDataLst>
              <p:tags r:id="rId3"/>
            </p:custDataLst>
          </p:nvPr>
        </p:nvGraphicFramePr>
        <p:xfrm>
          <a:off x="697230" y="7201770"/>
          <a:ext cx="5471160" cy="86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5580"/>
                <a:gridCol w="2735580"/>
              </a:tblGrid>
              <a:tr h="216000"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2. PERFORMANCE vs. WAVELENGTH 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（性能</a:t>
                      </a:r>
                      <a:r>
                        <a:rPr lang="en-US" altLang="zh-CN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 vs. 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波长）</a:t>
                      </a:r>
                      <a:endParaRPr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  <a:tc hMerge="1">
                  <a:tcPr>
                    <a:lnR>
                      <a:noFill/>
                    </a:lnR>
                    <a:lnB>
                      <a:noFill/>
                    </a:lnB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Wavelength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（光波长）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-nm</a:t>
                      </a:r>
                      <a:endParaRPr lang="en-US" altLang="zh-CN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266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Bragg angle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（布拉格角）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-mrad</a:t>
                      </a:r>
                      <a:endParaRPr lang="en-US" altLang="zh-CN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4.63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Separation </a:t>
                      </a:r>
                      <a:r>
                        <a:rPr lang="en-US" altLang="zh-CN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a</a:t>
                      </a:r>
                      <a:r>
                        <a:rPr lang="zh-CN" alt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ngle（分离角）</a:t>
                      </a:r>
                      <a:r>
                        <a:rPr lang="en-US" altLang="zh-CN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-</a:t>
                      </a:r>
                      <a:r>
                        <a:rPr lang="en-US" altLang="zh-CN" sz="900" b="0" dirty="0" err="1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mrad</a:t>
                      </a:r>
                      <a:endParaRPr lang="en-US" altLang="zh-CN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9.27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6" name="组合 25"/>
          <p:cNvGrpSpPr/>
          <p:nvPr/>
        </p:nvGrpSpPr>
        <p:grpSpPr>
          <a:xfrm>
            <a:off x="697230" y="1463040"/>
            <a:ext cx="5470525" cy="1291590"/>
            <a:chOff x="1253" y="2376"/>
            <a:chExt cx="8615" cy="2034"/>
          </a:xfrm>
        </p:grpSpPr>
        <p:sp>
          <p:nvSpPr>
            <p:cNvPr id="23" name="矩形 22"/>
            <p:cNvSpPr/>
            <p:nvPr/>
          </p:nvSpPr>
          <p:spPr>
            <a:xfrm>
              <a:off x="1253" y="2376"/>
              <a:ext cx="4939" cy="2034"/>
            </a:xfrm>
            <a:prstGeom prst="rect">
              <a:avLst/>
            </a:prstGeom>
            <a:solidFill>
              <a:srgbClr val="FABF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254" y="2376"/>
              <a:ext cx="3614" cy="2033"/>
            </a:xfrm>
            <a:prstGeom prst="rect">
              <a:avLst/>
            </a:prstGeom>
          </p:spPr>
        </p:pic>
      </p:grpSp>
      <p:sp>
        <p:nvSpPr>
          <p:cNvPr id="27" name="文本框 26"/>
          <p:cNvSpPr txBox="1"/>
          <p:nvPr/>
        </p:nvSpPr>
        <p:spPr>
          <a:xfrm>
            <a:off x="599440" y="1739900"/>
            <a:ext cx="3331210" cy="737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lang="en-US" altLang="zh-CN" sz="1200" b="1">
                <a:latin typeface="思源黑体 CN Bold" panose="020B0800000000000000" charset="-122"/>
                <a:ea typeface="思源黑体 CN Bold" panose="020B0800000000000000" charset="-122"/>
                <a:sym typeface="+mn-ea"/>
              </a:rPr>
              <a:t>AOM </a:t>
            </a:r>
            <a:r>
              <a:rPr lang="en-US" altLang="zh-CN" sz="1200" b="1" dirty="0">
                <a:latin typeface="思源黑体 CN Bold" panose="020B0800000000000000" charset="-122"/>
                <a:ea typeface="思源黑体 CN Bold" panose="020B0800000000000000" charset="-122"/>
                <a:sym typeface="+mn-ea"/>
              </a:rPr>
              <a:t>Specifications</a:t>
            </a:r>
            <a:endParaRPr lang="en-US" altLang="zh-CN" sz="1200" b="1" dirty="0">
              <a:latin typeface="思源黑体 CN Bold" panose="020B0800000000000000" charset="-122"/>
              <a:ea typeface="思源黑体 CN Bold" panose="020B0800000000000000" charset="-122"/>
              <a:sym typeface="+mn-ea"/>
            </a:endParaRPr>
          </a:p>
          <a:p>
            <a:pPr indent="0" algn="ctr"/>
            <a:r>
              <a:rPr lang="zh-CN" altLang="en-US" sz="1200" b="1">
                <a:latin typeface="思源黑体 CN Bold" panose="020B0800000000000000" charset="-122"/>
                <a:ea typeface="思源黑体 CN Bold" panose="020B0800000000000000" charset="-122"/>
                <a:sym typeface="+mn-ea"/>
              </a:rPr>
              <a:t>声光调制器产品规格</a:t>
            </a:r>
            <a:r>
              <a:rPr lang="zh-CN" altLang="en-US" sz="1200" b="1" dirty="0">
                <a:latin typeface="思源黑体 CN Bold" panose="020B0800000000000000" charset="-122"/>
                <a:ea typeface="思源黑体 CN Bold" panose="020B0800000000000000" charset="-122"/>
                <a:sym typeface="+mn-ea"/>
              </a:rPr>
              <a:t>书</a:t>
            </a:r>
            <a:endParaRPr lang="en-US" altLang="zh-CN" sz="2000" b="1" dirty="0">
              <a:latin typeface="思源黑体 CN Bold" panose="020B0800000000000000" charset="-122"/>
              <a:ea typeface="思源黑体 CN Bold" panose="020B0800000000000000" charset="-122"/>
            </a:endParaRPr>
          </a:p>
          <a:p>
            <a:pPr indent="0" algn="ctr"/>
            <a:r>
              <a:rPr lang="en-US" b="1">
                <a:latin typeface="思源黑体 CN Bold" panose="020B0800000000000000" charset="-122"/>
                <a:ea typeface="思源黑体 CN Bold" panose="020B0800000000000000" charset="-122"/>
              </a:rPr>
              <a:t>M0027-QL200-060-266</a:t>
            </a:r>
            <a:endParaRPr lang="en-US" b="1" dirty="0">
              <a:latin typeface="思源黑体 CN Bold" panose="020B0800000000000000" charset="-122"/>
              <a:ea typeface="思源黑体 CN Bold" panose="020B0800000000000000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848350" y="9584690"/>
            <a:ext cx="494030" cy="213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>
                <a:latin typeface="思源黑体 CN Normal" panose="020B0400000000000000" charset="-122"/>
                <a:ea typeface="思源黑体 CN Normal" panose="020B0400000000000000" charset="-122"/>
              </a:rPr>
              <a:t>Page 1</a:t>
            </a:r>
            <a:endParaRPr lang="en-US" altLang="zh-CN" sz="800">
              <a:latin typeface="思源黑体 CN Normal" panose="020B0400000000000000" charset="-122"/>
              <a:ea typeface="思源黑体 CN Normal" panose="020B0400000000000000" charset="-122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514985" y="283210"/>
            <a:ext cx="5872480" cy="796290"/>
            <a:chOff x="811" y="446"/>
            <a:chExt cx="9248" cy="1254"/>
          </a:xfrm>
        </p:grpSpPr>
        <p:grpSp>
          <p:nvGrpSpPr>
            <p:cNvPr id="7" name="组合 6"/>
            <p:cNvGrpSpPr/>
            <p:nvPr/>
          </p:nvGrpSpPr>
          <p:grpSpPr>
            <a:xfrm>
              <a:off x="811" y="446"/>
              <a:ext cx="9176" cy="1254"/>
              <a:chOff x="811" y="446"/>
              <a:chExt cx="9176" cy="1254"/>
            </a:xfrm>
          </p:grpSpPr>
          <p:grpSp>
            <p:nvGrpSpPr>
              <p:cNvPr id="5" name="组合 4"/>
              <p:cNvGrpSpPr/>
              <p:nvPr/>
            </p:nvGrpSpPr>
            <p:grpSpPr>
              <a:xfrm>
                <a:off x="5011" y="680"/>
                <a:ext cx="4977" cy="696"/>
                <a:chOff x="5011" y="446"/>
                <a:chExt cx="4977" cy="696"/>
              </a:xfrm>
            </p:grpSpPr>
            <p:sp>
              <p:nvSpPr>
                <p:cNvPr id="13" name="文本框 12"/>
                <p:cNvSpPr txBox="1"/>
                <p:nvPr/>
              </p:nvSpPr>
              <p:spPr>
                <a:xfrm>
                  <a:off x="5212" y="446"/>
                  <a:ext cx="4776" cy="58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algn="r">
                    <a:buClrTx/>
                    <a:buSzTx/>
                    <a:buFontTx/>
                  </a:pPr>
                  <a:r>
                    <a:rPr lang="zh-CN" sz="900">
                      <a:solidFill>
                        <a:srgbClr val="F79646"/>
                      </a:solidFill>
                      <a:latin typeface="思源黑体 CN Normal" panose="020B0400000000000000" charset="-122"/>
                      <a:ea typeface="思源黑体 CN Normal" panose="020B0400000000000000" charset="-122"/>
                      <a:cs typeface="思源黑体 CN Normal" panose="020B0400000000000000" charset="-122"/>
                    </a:rPr>
                    <a:t>上海格物光学仪器有限公司</a:t>
                  </a:r>
                  <a:endParaRPr lang="zh-CN" sz="900">
                    <a:solidFill>
                      <a:srgbClr val="F79646"/>
                    </a:solidFill>
                    <a:latin typeface="思源黑体 CN Normal" panose="020B0400000000000000" charset="-122"/>
                    <a:ea typeface="思源黑体 CN Normal" panose="020B0400000000000000" charset="-122"/>
                    <a:cs typeface="思源黑体 CN Normal" panose="020B0400000000000000" charset="-122"/>
                  </a:endParaRPr>
                </a:p>
                <a:p>
                  <a:pPr algn="r">
                    <a:buClrTx/>
                    <a:buSzTx/>
                    <a:buFontTx/>
                  </a:pPr>
                  <a:r>
                    <a:rPr lang="en-US" altLang="zh-CN" sz="900">
                      <a:solidFill>
                        <a:srgbClr val="F79646"/>
                      </a:solidFill>
                      <a:latin typeface="思源黑体 CN Normal" panose="020B0400000000000000" charset="-122"/>
                      <a:ea typeface="思源黑体 CN Normal" panose="020B0400000000000000" charset="-122"/>
                      <a:cs typeface="思源黑体 CN Normal" panose="020B0400000000000000" charset="-122"/>
                    </a:rPr>
                    <a:t>Shanghai Goptica Co., Ltd</a:t>
                  </a:r>
                  <a:endParaRPr lang="en-US" altLang="zh-CN" sz="900">
                    <a:solidFill>
                      <a:srgbClr val="F79646"/>
                    </a:solidFill>
                    <a:latin typeface="思源黑体 CN Normal" panose="020B0400000000000000" charset="-122"/>
                    <a:ea typeface="思源黑体 CN Normal" panose="020B0400000000000000" charset="-122"/>
                    <a:cs typeface="思源黑体 CN Normal" panose="020B0400000000000000" charset="-122"/>
                  </a:endParaRPr>
                </a:p>
              </p:txBody>
            </p:sp>
            <p:sp>
              <p:nvSpPr>
                <p:cNvPr id="14" name="矩形 13"/>
                <p:cNvSpPr/>
                <p:nvPr/>
              </p:nvSpPr>
              <p:spPr>
                <a:xfrm>
                  <a:off x="5011" y="957"/>
                  <a:ext cx="4977" cy="18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20000"/>
                        <a:lumOff val="80000"/>
                      </a:schemeClr>
                    </a:gs>
                    <a:gs pos="34000">
                      <a:schemeClr val="accent2">
                        <a:lumMod val="40000"/>
                        <a:lumOff val="60000"/>
                      </a:schemeClr>
                    </a:gs>
                    <a:gs pos="65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pic>
            <p:nvPicPr>
              <p:cNvPr id="16" name="图片 15" descr="微信图片_2024032510332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11" y="446"/>
                <a:ext cx="2506" cy="1254"/>
              </a:xfrm>
              <a:prstGeom prst="rect">
                <a:avLst/>
              </a:prstGeom>
            </p:spPr>
          </p:pic>
        </p:grpSp>
        <p:sp>
          <p:nvSpPr>
            <p:cNvPr id="17" name="文本框 16"/>
            <p:cNvSpPr txBox="1"/>
            <p:nvPr/>
          </p:nvSpPr>
          <p:spPr>
            <a:xfrm>
              <a:off x="8091" y="1303"/>
              <a:ext cx="1969" cy="393"/>
            </a:xfrm>
            <a:prstGeom prst="rect">
              <a:avLst/>
            </a:prstGeom>
            <a:noFill/>
          </p:spPr>
          <p:txBody>
            <a:bodyPr wrap="square" rtlCol="0" anchor="t">
              <a:noAutofit/>
            </a:bodyPr>
            <a:p>
              <a:r>
                <a:rPr lang="en-US" altLang="zh-CN" sz="650">
                  <a:latin typeface="思源黑体 CN Normal" panose="020B0400000000000000" charset="-122"/>
                  <a:ea typeface="思源黑体 CN Normal" panose="020B0400000000000000" charset="-122"/>
                  <a:sym typeface="+mn-ea"/>
                </a:rPr>
                <a:t> 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sales@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goptica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.com</a:t>
              </a:r>
              <a:endParaRPr lang="en-US" altLang="zh-CN" sz="900">
                <a:solidFill>
                  <a:srgbClr val="F79646"/>
                </a:solidFill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  <a:sym typeface="+mn-ea"/>
              </a:endParaRPr>
            </a:p>
          </p:txBody>
        </p:sp>
      </p:grpSp>
      <p:sp>
        <p:nvSpPr>
          <p:cNvPr id="18" name="文本框 17"/>
          <p:cNvSpPr txBox="1"/>
          <p:nvPr/>
        </p:nvSpPr>
        <p:spPr>
          <a:xfrm>
            <a:off x="1014095" y="9545955"/>
            <a:ext cx="4831080" cy="291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50">
                <a:latin typeface="思源黑体 CN Normal" panose="020B0400000000000000" charset="-122"/>
                <a:ea typeface="思源黑体 CN Normal" panose="020B0400000000000000" charset="-122"/>
              </a:rPr>
              <a:t>www.goptica.com </a:t>
            </a:r>
            <a:endParaRPr lang="en-US" altLang="zh-CN" sz="650">
              <a:latin typeface="思源黑体 CN Normal" panose="020B0400000000000000" charset="-122"/>
              <a:ea typeface="思源黑体 CN Normal" panose="020B0400000000000000" charset="-122"/>
            </a:endParaRPr>
          </a:p>
          <a:p>
            <a:pPr algn="ctr"/>
            <a:endParaRPr lang="zh-CN" altLang="en-US" sz="650">
              <a:latin typeface="思源黑体 CN Normal" panose="020B0400000000000000" charset="-122"/>
              <a:ea typeface="思源黑体 CN Normal" panose="020B0400000000000000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14985" y="1264285"/>
            <a:ext cx="5827395" cy="8239125"/>
          </a:xfrm>
          <a:prstGeom prst="rect">
            <a:avLst/>
          </a:prstGeom>
          <a:noFill/>
          <a:ln w="38100"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20" name="表格 19"/>
          <p:cNvGraphicFramePr/>
          <p:nvPr>
            <p:custDataLst>
              <p:tags r:id="rId1"/>
            </p:custDataLst>
          </p:nvPr>
        </p:nvGraphicFramePr>
        <p:xfrm>
          <a:off x="692150" y="2744470"/>
          <a:ext cx="5475605" cy="387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5605"/>
              </a:tblGrid>
              <a:tr h="2160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5</a:t>
                      </a:r>
                      <a:r>
                        <a:rPr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. D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IMENSIONS</a:t>
                      </a:r>
                      <a:r>
                        <a:rPr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（外形尺寸-mm） </a:t>
                      </a:r>
                      <a:endParaRPr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表格 10"/>
          <p:cNvGraphicFramePr/>
          <p:nvPr>
            <p:custDataLst>
              <p:tags r:id="rId2"/>
            </p:custDataLst>
          </p:nvPr>
        </p:nvGraphicFramePr>
        <p:xfrm>
          <a:off x="690880" y="6617970"/>
          <a:ext cx="5474970" cy="43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4970"/>
              </a:tblGrid>
              <a:tr h="2159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6. 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SUGGESTED RF DRIVER ELECTRONICS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（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建议驱动型号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）</a:t>
                      </a:r>
                      <a:endParaRPr lang="zh-CN" altLang="en-US"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900" b="0" dirty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  <a:sym typeface="+mn-ea"/>
                        </a:rPr>
                        <a:t>RD1010-200-24-025-CA</a:t>
                      </a:r>
                      <a:endParaRPr lang="en-US" altLang="zh-CN" sz="900" b="0" dirty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表格 11"/>
          <p:cNvGraphicFramePr/>
          <p:nvPr>
            <p:custDataLst>
              <p:tags r:id="rId3"/>
            </p:custDataLst>
          </p:nvPr>
        </p:nvGraphicFramePr>
        <p:xfrm>
          <a:off x="693420" y="7308850"/>
          <a:ext cx="5473700" cy="6988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425"/>
                <a:gridCol w="1368425"/>
                <a:gridCol w="1368425"/>
                <a:gridCol w="1368425"/>
              </a:tblGrid>
              <a:tr h="212090">
                <a:tc gridSpan="4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7. 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REVISION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（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版本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）</a:t>
                      </a:r>
                      <a:endParaRPr lang="zh-CN" altLang="en-US"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  <a:tc hMerge="1">
                  <a:tcP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cP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cPr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4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Number</a:t>
                      </a:r>
                      <a:endParaRPr 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版本号</a:t>
                      </a:r>
                      <a:r>
                        <a:rPr lang="zh-CN" alt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）</a:t>
                      </a:r>
                      <a:endParaRPr lang="zh-CN" alt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Revisions date</a:t>
                      </a:r>
                      <a:endParaRPr 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修订日期</a:t>
                      </a:r>
                      <a:r>
                        <a:rPr lang="zh-CN" alt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）</a:t>
                      </a:r>
                      <a:endParaRPr lang="zh-CN" alt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Revision</a:t>
                      </a:r>
                      <a:endParaRPr 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修改项目</a:t>
                      </a:r>
                      <a:r>
                        <a:rPr lang="zh-CN" alt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）</a:t>
                      </a:r>
                      <a:endParaRPr lang="zh-CN" alt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Revision description</a:t>
                      </a:r>
                      <a:endParaRPr 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修订内容说明</a:t>
                      </a:r>
                      <a:r>
                        <a:rPr lang="zh-CN" alt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）</a:t>
                      </a:r>
                      <a:endParaRPr lang="zh-CN" alt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4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A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2023.3.14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New</a:t>
                      </a:r>
                      <a:endParaRPr lang="en-US" altLang="zh-CN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\</a:t>
                      </a:r>
                      <a:endParaRPr lang="en-US" altLang="zh-CN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" name="文本框 20"/>
          <p:cNvSpPr txBox="1"/>
          <p:nvPr/>
        </p:nvSpPr>
        <p:spPr>
          <a:xfrm>
            <a:off x="693420" y="8207375"/>
            <a:ext cx="4228465" cy="398780"/>
          </a:xfrm>
          <a:prstGeom prst="rect">
            <a:avLst/>
          </a:prstGeom>
          <a:solidFill>
            <a:srgbClr val="FABF8F"/>
          </a:solidFill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n-US" sz="1000" b="1">
                <a:latin typeface="思源黑体 CN Normal" panose="020B0400000000000000" charset="-122"/>
                <a:ea typeface="思源黑体 CN Normal" panose="020B0400000000000000" charset="-122"/>
                <a:cs typeface="Times New Roman" panose="02020603050405020304" charset="0"/>
              </a:rPr>
              <a:t>Quality Assured: </a:t>
            </a:r>
            <a:r>
              <a:rPr lang="en-US" sz="1000">
                <a:latin typeface="思源黑体 CN Normal" panose="020B0400000000000000" charset="-122"/>
                <a:ea typeface="思源黑体 CN Normal" panose="020B0400000000000000" charset="-122"/>
                <a:cs typeface="Times New Roman" panose="02020603050405020304" charset="0"/>
              </a:rPr>
              <a:t>In house made, high damage threshold, Vacuum bonding, 100% Diffraction efficiency test &amp; burn-in test.</a:t>
            </a:r>
            <a:endParaRPr lang="en-US" altLang="en-US" sz="1000">
              <a:latin typeface="思源黑体 CN Normal" panose="020B0400000000000000" charset="-122"/>
              <a:ea typeface="思源黑体 CN Normal" panose="020B0400000000000000" charset="-122"/>
              <a:cs typeface="Times New Roman" panose="0202060305040502030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848350" y="9584690"/>
            <a:ext cx="494030" cy="213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>
                <a:latin typeface="思源黑体 CN Normal" panose="020B0400000000000000" charset="-122"/>
                <a:ea typeface="思源黑体 CN Normal" panose="020B0400000000000000" charset="-122"/>
              </a:rPr>
              <a:t>Page 2</a:t>
            </a:r>
            <a:endParaRPr lang="en-US" altLang="zh-CN" sz="800">
              <a:latin typeface="思源黑体 CN Normal" panose="020B0400000000000000" charset="-122"/>
              <a:ea typeface="思源黑体 CN Normal" panose="020B0400000000000000" charset="-122"/>
            </a:endParaRPr>
          </a:p>
        </p:txBody>
      </p:sp>
      <p:graphicFrame>
        <p:nvGraphicFramePr>
          <p:cNvPr id="6" name="表格 5"/>
          <p:cNvGraphicFramePr/>
          <p:nvPr>
            <p:custDataLst>
              <p:tags r:id="rId4"/>
            </p:custDataLst>
          </p:nvPr>
        </p:nvGraphicFramePr>
        <p:xfrm>
          <a:off x="693420" y="1379220"/>
          <a:ext cx="5475605" cy="21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5605"/>
              </a:tblGrid>
              <a:tr h="2160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4</a:t>
                      </a:r>
                      <a:r>
                        <a:rPr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. 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ORDERING CODES</a:t>
                      </a:r>
                      <a:r>
                        <a:rPr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（</a:t>
                      </a:r>
                      <a:r>
                        <a:rPr lang="zh-CN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编码规则</a:t>
                      </a:r>
                      <a:r>
                        <a:rPr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） </a:t>
                      </a:r>
                      <a:endParaRPr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</a:tr>
            </a:tbl>
          </a:graphicData>
        </a:graphic>
      </p:graphicFrame>
      <p:pic>
        <p:nvPicPr>
          <p:cNvPr id="5" name="图片 4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1453967" y="3015542"/>
            <a:ext cx="4225655" cy="3452589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6488" y="1661987"/>
            <a:ext cx="5145024" cy="1004793"/>
          </a:xfrm>
          <a:prstGeom prst="rect">
            <a:avLst/>
          </a:prstGeom>
        </p:spPr>
      </p:pic>
      <p:grpSp>
        <p:nvGrpSpPr>
          <p:cNvPr id="15" name="组合 14"/>
          <p:cNvGrpSpPr/>
          <p:nvPr/>
        </p:nvGrpSpPr>
        <p:grpSpPr>
          <a:xfrm>
            <a:off x="514985" y="283210"/>
            <a:ext cx="5872480" cy="796290"/>
            <a:chOff x="811" y="446"/>
            <a:chExt cx="9248" cy="1254"/>
          </a:xfrm>
        </p:grpSpPr>
        <p:grpSp>
          <p:nvGrpSpPr>
            <p:cNvPr id="3" name="组合 2"/>
            <p:cNvGrpSpPr/>
            <p:nvPr/>
          </p:nvGrpSpPr>
          <p:grpSpPr>
            <a:xfrm>
              <a:off x="811" y="446"/>
              <a:ext cx="9176" cy="1254"/>
              <a:chOff x="811" y="446"/>
              <a:chExt cx="9176" cy="1254"/>
            </a:xfrm>
          </p:grpSpPr>
          <p:grpSp>
            <p:nvGrpSpPr>
              <p:cNvPr id="22" name="组合 21"/>
              <p:cNvGrpSpPr/>
              <p:nvPr/>
            </p:nvGrpSpPr>
            <p:grpSpPr>
              <a:xfrm>
                <a:off x="5011" y="680"/>
                <a:ext cx="4977" cy="696"/>
                <a:chOff x="5011" y="446"/>
                <a:chExt cx="4977" cy="696"/>
              </a:xfrm>
            </p:grpSpPr>
            <p:sp>
              <p:nvSpPr>
                <p:cNvPr id="100" name="文本框 99"/>
                <p:cNvSpPr txBox="1"/>
                <p:nvPr/>
              </p:nvSpPr>
              <p:spPr>
                <a:xfrm>
                  <a:off x="5212" y="446"/>
                  <a:ext cx="4776" cy="58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algn="r">
                    <a:buClrTx/>
                    <a:buSzTx/>
                    <a:buFontTx/>
                  </a:pPr>
                  <a:r>
                    <a:rPr lang="zh-CN" sz="900">
                      <a:solidFill>
                        <a:srgbClr val="F79646"/>
                      </a:solidFill>
                      <a:latin typeface="思源黑体 CN Normal" panose="020B0400000000000000" charset="-122"/>
                      <a:ea typeface="思源黑体 CN Normal" panose="020B0400000000000000" charset="-122"/>
                      <a:cs typeface="思源黑体 CN Normal" panose="020B0400000000000000" charset="-122"/>
                    </a:rPr>
                    <a:t>上海格物光学仪器有限公司</a:t>
                  </a:r>
                  <a:endParaRPr lang="zh-CN" sz="900">
                    <a:solidFill>
                      <a:srgbClr val="F79646"/>
                    </a:solidFill>
                    <a:latin typeface="思源黑体 CN Normal" panose="020B0400000000000000" charset="-122"/>
                    <a:ea typeface="思源黑体 CN Normal" panose="020B0400000000000000" charset="-122"/>
                    <a:cs typeface="思源黑体 CN Normal" panose="020B0400000000000000" charset="-122"/>
                  </a:endParaRPr>
                </a:p>
                <a:p>
                  <a:pPr algn="r">
                    <a:buClrTx/>
                    <a:buSzTx/>
                    <a:buFontTx/>
                  </a:pPr>
                  <a:r>
                    <a:rPr lang="en-US" altLang="zh-CN" sz="900">
                      <a:solidFill>
                        <a:srgbClr val="F79646"/>
                      </a:solidFill>
                      <a:latin typeface="思源黑体 CN Normal" panose="020B0400000000000000" charset="-122"/>
                      <a:ea typeface="思源黑体 CN Normal" panose="020B0400000000000000" charset="-122"/>
                      <a:cs typeface="思源黑体 CN Normal" panose="020B0400000000000000" charset="-122"/>
                    </a:rPr>
                    <a:t>Shanghai Goptica Co., Ltd</a:t>
                  </a:r>
                  <a:endParaRPr lang="en-US" altLang="zh-CN" sz="900">
                    <a:solidFill>
                      <a:srgbClr val="F79646"/>
                    </a:solidFill>
                    <a:latin typeface="思源黑体 CN Normal" panose="020B0400000000000000" charset="-122"/>
                    <a:ea typeface="思源黑体 CN Normal" panose="020B0400000000000000" charset="-122"/>
                    <a:cs typeface="思源黑体 CN Normal" panose="020B0400000000000000" charset="-122"/>
                  </a:endParaRPr>
                </a:p>
              </p:txBody>
            </p:sp>
            <p:sp>
              <p:nvSpPr>
                <p:cNvPr id="19" name="矩形 18"/>
                <p:cNvSpPr/>
                <p:nvPr/>
              </p:nvSpPr>
              <p:spPr>
                <a:xfrm>
                  <a:off x="5011" y="957"/>
                  <a:ext cx="4977" cy="18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20000"/>
                        <a:lumOff val="80000"/>
                      </a:schemeClr>
                    </a:gs>
                    <a:gs pos="34000">
                      <a:schemeClr val="accent2">
                        <a:lumMod val="40000"/>
                        <a:lumOff val="60000"/>
                      </a:schemeClr>
                    </a:gs>
                    <a:gs pos="65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pic>
            <p:nvPicPr>
              <p:cNvPr id="13" name="图片 12" descr="微信图片_20240325103329"/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811" y="446"/>
                <a:ext cx="2506" cy="1254"/>
              </a:xfrm>
              <a:prstGeom prst="rect">
                <a:avLst/>
              </a:prstGeom>
            </p:spPr>
          </p:pic>
        </p:grpSp>
        <p:sp>
          <p:nvSpPr>
            <p:cNvPr id="16" name="文本框 15"/>
            <p:cNvSpPr txBox="1"/>
            <p:nvPr/>
          </p:nvSpPr>
          <p:spPr>
            <a:xfrm>
              <a:off x="8091" y="1303"/>
              <a:ext cx="1969" cy="393"/>
            </a:xfrm>
            <a:prstGeom prst="rect">
              <a:avLst/>
            </a:prstGeom>
            <a:noFill/>
          </p:spPr>
          <p:txBody>
            <a:bodyPr wrap="square" rtlCol="0" anchor="t">
              <a:noAutofit/>
            </a:bodyPr>
            <a:p>
              <a:r>
                <a:rPr lang="en-US" altLang="zh-CN" sz="650">
                  <a:latin typeface="思源黑体 CN Normal" panose="020B0400000000000000" charset="-122"/>
                  <a:ea typeface="思源黑体 CN Normal" panose="020B0400000000000000" charset="-122"/>
                  <a:sym typeface="+mn-ea"/>
                </a:rPr>
                <a:t> 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sales@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goptica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.com</a:t>
              </a:r>
              <a:endParaRPr lang="en-US" altLang="zh-CN" sz="900">
                <a:solidFill>
                  <a:srgbClr val="F79646"/>
                </a:solidFill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  <a:sym typeface="+mn-ea"/>
              </a:endParaRPr>
            </a:p>
          </p:txBody>
        </p:sp>
      </p:grpSp>
      <p:sp>
        <p:nvSpPr>
          <p:cNvPr id="17" name="文本框 16"/>
          <p:cNvSpPr txBox="1"/>
          <p:nvPr/>
        </p:nvSpPr>
        <p:spPr>
          <a:xfrm>
            <a:off x="1014095" y="9545955"/>
            <a:ext cx="4831080" cy="291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50">
                <a:latin typeface="思源黑体 CN Normal" panose="020B0400000000000000" charset="-122"/>
                <a:ea typeface="思源黑体 CN Normal" panose="020B0400000000000000" charset="-122"/>
              </a:rPr>
              <a:t>www.goptica.com </a:t>
            </a:r>
            <a:endParaRPr lang="en-US" altLang="zh-CN" sz="650">
              <a:latin typeface="思源黑体 CN Normal" panose="020B0400000000000000" charset="-122"/>
              <a:ea typeface="思源黑体 CN Normal" panose="020B0400000000000000" charset="-122"/>
            </a:endParaRPr>
          </a:p>
          <a:p>
            <a:pPr algn="ctr"/>
            <a:endParaRPr lang="zh-CN" altLang="en-US" sz="650">
              <a:latin typeface="思源黑体 CN Normal" panose="020B0400000000000000" charset="-122"/>
              <a:ea typeface="思源黑体 CN Normal" panose="020B0400000000000000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72ebe94a-f115-469e-8398-26912929acf6}"/>
  <p:tag name="TABLE_ENDDRAG_ORIGIN_RECT" val="430*288"/>
  <p:tag name="TABLE_ENDDRAG_RECT" val="54*243*430*288"/>
</p:tagLst>
</file>

<file path=ppt/tags/tag2.xml><?xml version="1.0" encoding="utf-8"?>
<p:tagLst xmlns:p="http://schemas.openxmlformats.org/presentationml/2006/main">
  <p:tag name="KSO_WM_UNIT_TABLE_BEAUTIFY" val="smartTable{f18e64dd-fe7c-4a80-b30e-cf69ad5bf150}"/>
  <p:tag name="TABLE_ENDDRAG_ORIGIN_RECT" val="430*77"/>
  <p:tag name="TABLE_ENDDRAG_RECT" val="54*654*430*77"/>
</p:tagLst>
</file>

<file path=ppt/tags/tag3.xml><?xml version="1.0" encoding="utf-8"?>
<p:tagLst xmlns:p="http://schemas.openxmlformats.org/presentationml/2006/main">
  <p:tag name="KSO_WM_UNIT_TABLE_BEAUTIFY" val="smartTable{64facb7d-a67a-45ae-aeaa-c23092d7af6f}"/>
  <p:tag name="TABLE_ENDDRAG_ORIGIN_RECT" val="430*68"/>
  <p:tag name="TABLE_ENDDRAG_RECT" val="54*557*430*68"/>
</p:tagLst>
</file>

<file path=ppt/tags/tag4.xml><?xml version="1.0" encoding="utf-8"?>
<p:tagLst xmlns:p="http://schemas.openxmlformats.org/presentationml/2006/main">
  <p:tag name="KSO_WM_UNIT_TABLE_BEAUTIFY" val="smartTable{f18e64dd-fe7c-4a80-b30e-cf69ad5bf150}"/>
  <p:tag name="TABLE_ENDDRAG_ORIGIN_RECT" val="431*399"/>
  <p:tag name="TABLE_ENDDRAG_RECT" val="54*119*431*399"/>
</p:tagLst>
</file>

<file path=ppt/tags/tag5.xml><?xml version="1.0" encoding="utf-8"?>
<p:tagLst xmlns:p="http://schemas.openxmlformats.org/presentationml/2006/main">
  <p:tag name="KSO_WM_UNIT_TABLE_BEAUTIFY" val="smartTable{130b9e01-6d98-4a05-9556-d8a2c200fc5e}"/>
  <p:tag name="TABLE_ENDDRAG_ORIGIN_RECT" val="431*39"/>
  <p:tag name="TABLE_ENDDRAG_RECT" val="54*546*431*39"/>
</p:tagLst>
</file>

<file path=ppt/tags/tag6.xml><?xml version="1.0" encoding="utf-8"?>
<p:tagLst xmlns:p="http://schemas.openxmlformats.org/presentationml/2006/main">
  <p:tag name="KSO_WM_UNIT_TABLE_BEAUTIFY" val="smartTable{a9c0461a-4c0a-45d0-9ccc-16c5995a2bc8}"/>
  <p:tag name="TABLE_ENDDRAG_ORIGIN_RECT" val="430*68"/>
  <p:tag name="TABLE_ENDDRAG_RECT" val="54*557*430*68"/>
</p:tagLst>
</file>

<file path=ppt/tags/tag7.xml><?xml version="1.0" encoding="utf-8"?>
<p:tagLst xmlns:p="http://schemas.openxmlformats.org/presentationml/2006/main">
  <p:tag name="KSO_WM_UNIT_TABLE_BEAUTIFY" val="smartTable{f18e64dd-fe7c-4a80-b30e-cf69ad5bf150}"/>
  <p:tag name="TABLE_ENDDRAG_ORIGIN_RECT" val="431*399"/>
  <p:tag name="TABLE_ENDDRAG_RECT" val="54*119*431*399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PP_MARK_KEY" val="ee57f3dc-ca28-4d78-bb42-177f35e16d41"/>
  <p:tag name="COMMONDATA" val="eyJoZGlkIjoiNWNiYjBjYmQ3ODk3Y2IzNzdiMjI4ODdkMjgyM2Y3ODc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1625</Words>
  <Application>WPS 演示</Application>
  <PresentationFormat>自定义</PresentationFormat>
  <Paragraphs>202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4" baseType="lpstr">
      <vt:lpstr>Arial</vt:lpstr>
      <vt:lpstr>宋体</vt:lpstr>
      <vt:lpstr>Wingdings</vt:lpstr>
      <vt:lpstr>思源黑体 CN Bold</vt:lpstr>
      <vt:lpstr>黑体</vt:lpstr>
      <vt:lpstr>思源黑体 CN Normal</vt:lpstr>
      <vt:lpstr>思源黑体 CN Light</vt:lpstr>
      <vt:lpstr>Times New Roman</vt:lpstr>
      <vt:lpstr>Calibri</vt:lpstr>
      <vt:lpstr>微软雅黑</vt:lpstr>
      <vt:lpstr>Arial Unicode MS</vt:lpstr>
      <vt:lpstr>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Administrator</cp:lastModifiedBy>
  <cp:revision>81</cp:revision>
  <dcterms:created xsi:type="dcterms:W3CDTF">2022-06-14T06:44:00Z</dcterms:created>
  <dcterms:modified xsi:type="dcterms:W3CDTF">2025-04-08T11:01:49Z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9FA06F403F744884A5D77D39C800E268_13</vt:lpwstr>
  </property>
  <property fmtid="{D5CDD505-2E9C-101B-9397-08002B2CF9AE}" pid="3" name="KSOProductBuildVer">
    <vt:lpwstr>2052-12.1.0.20784</vt:lpwstr>
  </property>
</Properties>
</file>