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56" r:id="rId3"/>
    <p:sldId id="258" r:id="rId5"/>
  </p:sldIdLst>
  <p:sldSz cx="6858000" cy="9902825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6B22"/>
    <a:srgbClr val="FABF8F"/>
    <a:srgbClr val="F5BB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1867" y="-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476" y="1143000"/>
            <a:ext cx="213704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50" y="1620798"/>
            <a:ext cx="5143500" cy="344792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50" y="5201683"/>
            <a:ext cx="5143500" cy="23910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6" y="527275"/>
            <a:ext cx="1478756" cy="839284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527275"/>
            <a:ext cx="4350544" cy="839284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16" y="2469023"/>
            <a:ext cx="5915025" cy="41196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16" y="6627618"/>
            <a:ext cx="5915025" cy="216641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8" y="2636375"/>
            <a:ext cx="2914650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71863" y="2636375"/>
            <a:ext cx="2914650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527275"/>
            <a:ext cx="5915025" cy="19142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2381" y="2427758"/>
            <a:ext cx="2901255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381" y="3617565"/>
            <a:ext cx="2901255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71863" y="2427758"/>
            <a:ext cx="2915543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71863" y="3617565"/>
            <a:ext cx="2915543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527275"/>
            <a:ext cx="5915025" cy="191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2636375"/>
            <a:ext cx="5915025" cy="628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9179170"/>
            <a:ext cx="2314575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2.png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985" y="1264285"/>
            <a:ext cx="5827395" cy="823912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97230" y="3089275"/>
          <a:ext cx="5470525" cy="367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4945"/>
                <a:gridCol w="2735580"/>
              </a:tblGrid>
              <a:tr h="21600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1. SPECIFICATIONS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规格）</a:t>
                      </a:r>
                      <a:endParaRPr lang="en-US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Interaction material（介质材料）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Germanium（锗）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Acoustic mode（声波模式）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Longitudinal（纵波）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Operating wavelength（工作波长）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9300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n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Times New Roman" panose="02020603050405020304" charset="0"/>
                        </a:rPr>
                        <a:t>m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Polarization（光偏振）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Linear,  parallel to base（线偏振，平行于基座）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Transmission（透过率）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＞ 95%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Active aperture（有效孔径）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8mm    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Center freque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ncy (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Fc)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（中心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频率）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40.68MHz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Diffraction efficiency （衍射效率）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≥85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Times New Roman" panose="02020603050405020304" charset="0"/>
                        </a:rPr>
                        <a:t>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RF power（射频功率）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80 W (max)  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Input Impedance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（输入阻抗）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50Ω Nominal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VSWR（驻波比）@Fc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&lt; 1.12:1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RF connector（射频接头）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BNC-F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 flow rate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（水流量）</a:t>
                      </a:r>
                      <a:endParaRPr lang="zh-CN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&gt; 1.4L / minute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Cooling（散热方式）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Water-cooling（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水冷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散热）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Shell material（外壳材料）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Aluminum alloy （铝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合金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 cooling channel material（水冷块材料）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uprum（</a:t>
                      </a: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铜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697230" y="8106410"/>
          <a:ext cx="547116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0600"/>
                <a:gridCol w="1069975"/>
                <a:gridCol w="1070610"/>
                <a:gridCol w="1069975"/>
              </a:tblGrid>
              <a:tr h="216000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3. ESTIMATED PERFORMANCE vs. BEAM DIAMETER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（预估性能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 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vs.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光束直径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Beam diameter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（光束直径）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-mm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 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7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8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Rise time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上升沿时间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ns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118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826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944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Diffraction efficiency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衍射效率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@Fc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表格 1"/>
          <p:cNvGraphicFramePr/>
          <p:nvPr>
            <p:custDataLst>
              <p:tags r:id="rId3"/>
            </p:custDataLst>
          </p:nvPr>
        </p:nvGraphicFramePr>
        <p:xfrm>
          <a:off x="690880" y="6995160"/>
          <a:ext cx="547116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580"/>
                <a:gridCol w="2735580"/>
              </a:tblGrid>
              <a:tr h="21600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2. PERFORMANCE vs. WAVELENGTH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（性能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 vs.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波长）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Wavelength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（光波长）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-nm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9300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Bragg angle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（布拉格角）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-mrad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34.4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Separation 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ngle（分离角）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-mrad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68.8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6" name="组合 25"/>
          <p:cNvGrpSpPr/>
          <p:nvPr/>
        </p:nvGrpSpPr>
        <p:grpSpPr>
          <a:xfrm>
            <a:off x="697230" y="1463040"/>
            <a:ext cx="5470525" cy="1291590"/>
            <a:chOff x="1253" y="2376"/>
            <a:chExt cx="8615" cy="2034"/>
          </a:xfrm>
        </p:grpSpPr>
        <p:sp>
          <p:nvSpPr>
            <p:cNvPr id="23" name="矩形 22"/>
            <p:cNvSpPr/>
            <p:nvPr/>
          </p:nvSpPr>
          <p:spPr>
            <a:xfrm>
              <a:off x="1253" y="2376"/>
              <a:ext cx="4939" cy="2034"/>
            </a:xfrm>
            <a:prstGeom prst="rect">
              <a:avLst/>
            </a:prstGeom>
            <a:solidFill>
              <a:srgbClr val="FABF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54" y="2376"/>
              <a:ext cx="3614" cy="2033"/>
            </a:xfrm>
            <a:prstGeom prst="rect">
              <a:avLst/>
            </a:prstGeom>
          </p:spPr>
        </p:pic>
      </p:grpSp>
      <p:sp>
        <p:nvSpPr>
          <p:cNvPr id="27" name="文本框 26"/>
          <p:cNvSpPr txBox="1"/>
          <p:nvPr/>
        </p:nvSpPr>
        <p:spPr>
          <a:xfrm>
            <a:off x="599440" y="1739900"/>
            <a:ext cx="333121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n-US" altLang="zh-CN" sz="1200" b="1" dirty="0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AOM Specifications</a:t>
            </a:r>
            <a:endParaRPr lang="en-US" altLang="zh-CN" sz="1200" b="1" dirty="0">
              <a:latin typeface="思源黑体 CN Bold" panose="020B0800000000000000" charset="-122"/>
              <a:ea typeface="思源黑体 CN Bold" panose="020B0800000000000000" charset="-122"/>
              <a:sym typeface="+mn-ea"/>
            </a:endParaRPr>
          </a:p>
          <a:p>
            <a:pPr indent="0" algn="ctr"/>
            <a:r>
              <a:rPr lang="zh-CN" altLang="en-US" sz="1200" b="1" dirty="0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声光调制器产品规格书</a:t>
            </a:r>
            <a:endParaRPr lang="en-US" altLang="zh-CN" sz="2000" b="1" dirty="0">
              <a:latin typeface="思源黑体 CN Bold" panose="020B0800000000000000" charset="-122"/>
              <a:ea typeface="思源黑体 CN Bold" panose="020B0800000000000000" charset="-122"/>
            </a:endParaRPr>
          </a:p>
          <a:p>
            <a:pPr indent="0" algn="ctr"/>
            <a:r>
              <a:rPr lang="en-US" b="1">
                <a:latin typeface="思源黑体 CN Bold" panose="020B0800000000000000" charset="-122"/>
                <a:ea typeface="思源黑体 CN Bold" panose="020B0800000000000000" charset="-122"/>
              </a:rPr>
              <a:t>M0035-GL041-080-9300</a:t>
            </a:r>
            <a:endParaRPr lang="en-US" b="1" dirty="0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48350" y="9584690"/>
            <a:ext cx="49403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latin typeface="思源黑体 CN Normal" panose="020B0400000000000000" charset="-122"/>
                <a:ea typeface="思源黑体 CN Normal" panose="020B0400000000000000" charset="-122"/>
              </a:rPr>
              <a:t>Page 1</a:t>
            </a:r>
            <a:endParaRPr lang="en-US" altLang="zh-CN" sz="80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514985" y="283210"/>
            <a:ext cx="5872480" cy="796290"/>
            <a:chOff x="811" y="446"/>
            <a:chExt cx="9248" cy="1254"/>
          </a:xfrm>
        </p:grpSpPr>
        <p:grpSp>
          <p:nvGrpSpPr>
            <p:cNvPr id="7" name="组合 6"/>
            <p:cNvGrpSpPr/>
            <p:nvPr/>
          </p:nvGrpSpPr>
          <p:grpSpPr>
            <a:xfrm>
              <a:off x="811" y="446"/>
              <a:ext cx="9176" cy="1254"/>
              <a:chOff x="811" y="446"/>
              <a:chExt cx="9176" cy="1254"/>
            </a:xfrm>
          </p:grpSpPr>
          <p:grpSp>
            <p:nvGrpSpPr>
              <p:cNvPr id="5" name="组合 4"/>
              <p:cNvGrpSpPr/>
              <p:nvPr/>
            </p:nvGrpSpPr>
            <p:grpSpPr>
              <a:xfrm>
                <a:off x="5011" y="680"/>
                <a:ext cx="4977" cy="696"/>
                <a:chOff x="5011" y="446"/>
                <a:chExt cx="4977" cy="696"/>
              </a:xfrm>
            </p:grpSpPr>
            <p:sp>
              <p:nvSpPr>
                <p:cNvPr id="13" name="文本框 12"/>
                <p:cNvSpPr txBox="1"/>
                <p:nvPr/>
              </p:nvSpPr>
              <p:spPr>
                <a:xfrm>
                  <a:off x="5212" y="446"/>
                  <a:ext cx="4776" cy="5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r">
                    <a:buClrTx/>
                    <a:buSzTx/>
                    <a:buFontTx/>
                  </a:pPr>
                  <a:r>
                    <a:rPr 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上海格物光学仪器有限公司</a:t>
                  </a:r>
                  <a:endParaRPr 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  <a:p>
                  <a:pPr algn="r">
                    <a:buClrTx/>
                    <a:buSzTx/>
                    <a:buFontTx/>
                  </a:pPr>
                  <a:r>
                    <a:rPr lang="en-US" alt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Shanghai Goptica Co., Ltd</a:t>
                  </a:r>
                  <a:endParaRPr lang="en-US" alt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</p:txBody>
            </p:sp>
            <p:sp>
              <p:nvSpPr>
                <p:cNvPr id="14" name="矩形 13"/>
                <p:cNvSpPr/>
                <p:nvPr/>
              </p:nvSpPr>
              <p:spPr>
                <a:xfrm>
                  <a:off x="5011" y="957"/>
                  <a:ext cx="4977" cy="18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4000">
                      <a:schemeClr val="accent2">
                        <a:lumMod val="40000"/>
                        <a:lumOff val="60000"/>
                      </a:schemeClr>
                    </a:gs>
                    <a:gs pos="65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6" name="图片 15" descr="微信图片_2024032510332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1" y="446"/>
                <a:ext cx="2506" cy="1254"/>
              </a:xfrm>
              <a:prstGeom prst="rect">
                <a:avLst/>
              </a:prstGeom>
            </p:spPr>
          </p:pic>
        </p:grpSp>
        <p:sp>
          <p:nvSpPr>
            <p:cNvPr id="17" name="文本框 16"/>
            <p:cNvSpPr txBox="1"/>
            <p:nvPr/>
          </p:nvSpPr>
          <p:spPr>
            <a:xfrm>
              <a:off x="8091" y="1303"/>
              <a:ext cx="1969" cy="39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r>
                <a:rPr lang="en-US" altLang="zh-CN" sz="650">
                  <a:latin typeface="思源黑体 CN Normal" panose="020B0400000000000000" charset="-122"/>
                  <a:ea typeface="思源黑体 CN Normal" panose="020B0400000000000000" charset="-122"/>
                  <a:sym typeface="+mn-ea"/>
                </a:rPr>
                <a:t> 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sales@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goptica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.com</a:t>
              </a:r>
              <a:endParaRPr lang="en-US" altLang="zh-CN" sz="900">
                <a:solidFill>
                  <a:srgbClr val="F79646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014095" y="9545955"/>
            <a:ext cx="483108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50">
                <a:latin typeface="思源黑体 CN Normal" panose="020B0400000000000000" charset="-122"/>
                <a:ea typeface="思源黑体 CN Normal" panose="020B0400000000000000" charset="-122"/>
              </a:rPr>
              <a:t>www.goptica.com </a:t>
            </a:r>
            <a:endParaRPr lang="en-US" altLang="zh-CN" sz="650"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pPr algn="ctr"/>
            <a:endParaRPr lang="zh-CN" altLang="en-US" sz="65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985" y="1264285"/>
            <a:ext cx="5827395" cy="823912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0" name="表格 19"/>
          <p:cNvGraphicFramePr/>
          <p:nvPr>
            <p:custDataLst>
              <p:tags r:id="rId1"/>
            </p:custDataLst>
          </p:nvPr>
        </p:nvGraphicFramePr>
        <p:xfrm>
          <a:off x="692150" y="2744470"/>
          <a:ext cx="5475605" cy="387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5"/>
              </a:tblGrid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5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. D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IMENSIONS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（外形尺寸-mm） 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2"/>
            </p:custDataLst>
          </p:nvPr>
        </p:nvGraphicFramePr>
        <p:xfrm>
          <a:off x="690880" y="6617970"/>
          <a:ext cx="5474970" cy="43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970"/>
              </a:tblGrid>
              <a:tr h="215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6. </a:t>
                      </a:r>
                      <a:r>
                        <a:rPr 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SUGGESTED RF DRIVER ELECTRONICS</a:t>
                      </a:r>
                      <a:r>
                        <a:rPr lang="zh-CN" alt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</a:t>
                      </a:r>
                      <a:r>
                        <a:rPr lang="en-US" sz="1000" b="1" dirty="0" err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建议驱动型号</a:t>
                      </a:r>
                      <a:r>
                        <a:rPr lang="zh-CN" alt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）</a:t>
                      </a:r>
                      <a:endParaRPr lang="zh-CN" altLang="en-US" sz="1000" b="1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900" b="0" dirty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  <a:sym typeface="+mn-ea"/>
                        </a:rPr>
                        <a:t>RD1042-041-24-120-WA</a:t>
                      </a:r>
                      <a:endParaRPr lang="en-US" altLang="zh-CN" sz="900" b="0" dirty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表格 11"/>
          <p:cNvGraphicFramePr/>
          <p:nvPr>
            <p:custDataLst>
              <p:tags r:id="rId3"/>
            </p:custDataLst>
          </p:nvPr>
        </p:nvGraphicFramePr>
        <p:xfrm>
          <a:off x="693420" y="7224960"/>
          <a:ext cx="5473700" cy="911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425"/>
                <a:gridCol w="1368425"/>
                <a:gridCol w="1368425"/>
                <a:gridCol w="1368425"/>
              </a:tblGrid>
              <a:tr h="212090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7.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REVISION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版本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Number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版本号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Revisions date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修订日期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修改项目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 description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修订内容说明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A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2024.7.23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New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/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693420" y="8207375"/>
            <a:ext cx="4228465" cy="398780"/>
          </a:xfrm>
          <a:prstGeom prst="rect">
            <a:avLst/>
          </a:prstGeom>
          <a:solidFill>
            <a:srgbClr val="FABF8F"/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1000" b="1">
                <a:latin typeface="思源黑体 CN Normal" panose="020B0400000000000000" charset="-122"/>
                <a:ea typeface="思源黑体 CN Normal" panose="020B0400000000000000" charset="-122"/>
                <a:cs typeface="Times New Roman" panose="02020603050405020304" charset="0"/>
              </a:rPr>
              <a:t>Quality Assured: </a:t>
            </a:r>
            <a:r>
              <a:rPr lang="en-US" sz="1000">
                <a:latin typeface="思源黑体 CN Normal" panose="020B0400000000000000" charset="-122"/>
                <a:ea typeface="思源黑体 CN Normal" panose="020B0400000000000000" charset="-122"/>
                <a:cs typeface="Times New Roman" panose="02020603050405020304" charset="0"/>
              </a:rPr>
              <a:t>In house made, high damage threshold, Vacuum bonding, 100% Diffraction efficiency test &amp; burn-in test.</a:t>
            </a:r>
            <a:endParaRPr lang="en-US" altLang="en-US" sz="1000">
              <a:latin typeface="思源黑体 CN Normal" panose="020B0400000000000000" charset="-122"/>
              <a:ea typeface="思源黑体 CN Normal" panose="020B0400000000000000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48350" y="9584690"/>
            <a:ext cx="49403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latin typeface="思源黑体 CN Normal" panose="020B0400000000000000" charset="-122"/>
                <a:ea typeface="思源黑体 CN Normal" panose="020B0400000000000000" charset="-122"/>
              </a:rPr>
              <a:t>Page 2</a:t>
            </a:r>
            <a:endParaRPr lang="en-US" altLang="zh-CN" sz="80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4"/>
            </p:custDataLst>
          </p:nvPr>
        </p:nvGraphicFramePr>
        <p:xfrm>
          <a:off x="693420" y="1379220"/>
          <a:ext cx="5475605" cy="21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5"/>
              </a:tblGrid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4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ORDERING CODES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</a:t>
                      </a:r>
                      <a:r>
                        <a:rPr 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编码规则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） 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5"/>
          <a:srcRect t="1" b="804"/>
          <a:stretch>
            <a:fillRect/>
          </a:stretch>
        </p:blipFill>
        <p:spPr>
          <a:xfrm>
            <a:off x="1048385" y="3075405"/>
            <a:ext cx="4609465" cy="346128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494905" y="2481580"/>
            <a:ext cx="2286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218" y="1677919"/>
            <a:ext cx="5145024" cy="1004793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514985" y="283210"/>
            <a:ext cx="5872480" cy="796290"/>
            <a:chOff x="811" y="446"/>
            <a:chExt cx="9248" cy="1254"/>
          </a:xfrm>
        </p:grpSpPr>
        <p:grpSp>
          <p:nvGrpSpPr>
            <p:cNvPr id="13" name="组合 12"/>
            <p:cNvGrpSpPr/>
            <p:nvPr/>
          </p:nvGrpSpPr>
          <p:grpSpPr>
            <a:xfrm>
              <a:off x="811" y="446"/>
              <a:ext cx="9176" cy="1254"/>
              <a:chOff x="811" y="446"/>
              <a:chExt cx="9176" cy="1254"/>
            </a:xfrm>
          </p:grpSpPr>
          <p:grpSp>
            <p:nvGrpSpPr>
              <p:cNvPr id="22" name="组合 21"/>
              <p:cNvGrpSpPr/>
              <p:nvPr/>
            </p:nvGrpSpPr>
            <p:grpSpPr>
              <a:xfrm>
                <a:off x="5011" y="680"/>
                <a:ext cx="4977" cy="696"/>
                <a:chOff x="5011" y="446"/>
                <a:chExt cx="4977" cy="696"/>
              </a:xfrm>
            </p:grpSpPr>
            <p:sp>
              <p:nvSpPr>
                <p:cNvPr id="100" name="文本框 99"/>
                <p:cNvSpPr txBox="1"/>
                <p:nvPr/>
              </p:nvSpPr>
              <p:spPr>
                <a:xfrm>
                  <a:off x="5212" y="446"/>
                  <a:ext cx="4776" cy="5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r">
                    <a:buClrTx/>
                    <a:buSzTx/>
                    <a:buFontTx/>
                  </a:pPr>
                  <a:r>
                    <a:rPr 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上海格物光学仪器有限公司</a:t>
                  </a:r>
                  <a:endParaRPr 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  <a:p>
                  <a:pPr algn="r">
                    <a:buClrTx/>
                    <a:buSzTx/>
                    <a:buFontTx/>
                  </a:pPr>
                  <a:r>
                    <a:rPr lang="en-US" alt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Shanghai Goptica Co., Ltd</a:t>
                  </a:r>
                  <a:endParaRPr lang="en-US" alt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>
                  <a:off x="5011" y="957"/>
                  <a:ext cx="4977" cy="18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4000">
                      <a:schemeClr val="accent2">
                        <a:lumMod val="40000"/>
                        <a:lumOff val="60000"/>
                      </a:schemeClr>
                    </a:gs>
                    <a:gs pos="65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6" name="图片 15" descr="微信图片_20240325103329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11" y="446"/>
                <a:ext cx="2506" cy="1254"/>
              </a:xfrm>
              <a:prstGeom prst="rect">
                <a:avLst/>
              </a:prstGeom>
            </p:spPr>
          </p:pic>
        </p:grpSp>
        <p:sp>
          <p:nvSpPr>
            <p:cNvPr id="17" name="文本框 16"/>
            <p:cNvSpPr txBox="1"/>
            <p:nvPr/>
          </p:nvSpPr>
          <p:spPr>
            <a:xfrm>
              <a:off x="8091" y="1303"/>
              <a:ext cx="1969" cy="39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r>
                <a:rPr lang="en-US" altLang="zh-CN" sz="650">
                  <a:latin typeface="思源黑体 CN Normal" panose="020B0400000000000000" charset="-122"/>
                  <a:ea typeface="思源黑体 CN Normal" panose="020B0400000000000000" charset="-122"/>
                  <a:sym typeface="+mn-ea"/>
                </a:rPr>
                <a:t> 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sales@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goptica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.com</a:t>
              </a:r>
              <a:endParaRPr lang="en-US" altLang="zh-CN" sz="900">
                <a:solidFill>
                  <a:srgbClr val="F79646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014095" y="9545955"/>
            <a:ext cx="483108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50">
                <a:latin typeface="思源黑体 CN Normal" panose="020B0400000000000000" charset="-122"/>
                <a:ea typeface="思源黑体 CN Normal" panose="020B0400000000000000" charset="-122"/>
              </a:rPr>
              <a:t>www.goptica.com </a:t>
            </a:r>
            <a:endParaRPr lang="en-US" altLang="zh-CN" sz="650"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pPr algn="ctr"/>
            <a:endParaRPr lang="zh-CN" altLang="en-US" sz="65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966ca661-cf22-4fd8-9fe7-10d61e15798a}"/>
  <p:tag name="TABLE_ENDDRAG_ORIGIN_RECT" val="430*317"/>
  <p:tag name="TABLE_ENDDRAG_RECT" val="54*239*430*317"/>
</p:tagLst>
</file>

<file path=ppt/tags/tag2.xml><?xml version="1.0" encoding="utf-8"?>
<p:tagLst xmlns:p="http://schemas.openxmlformats.org/presentationml/2006/main">
  <p:tag name="KSO_WM_UNIT_TABLE_BEAUTIFY" val="smartTable{f18e64dd-fe7c-4a80-b30e-cf69ad5bf150}"/>
  <p:tag name="TABLE_ENDDRAG_ORIGIN_RECT" val="430*77"/>
  <p:tag name="TABLE_ENDDRAG_RECT" val="54*654*430*77"/>
</p:tagLst>
</file>

<file path=ppt/tags/tag3.xml><?xml version="1.0" encoding="utf-8"?>
<p:tagLst xmlns:p="http://schemas.openxmlformats.org/presentationml/2006/main">
  <p:tag name="KSO_WM_UNIT_TABLE_BEAUTIFY" val="smartTable{372a5e07-48a0-49e1-a8dc-be035bb81f06}"/>
  <p:tag name="TABLE_ENDDRAG_ORIGIN_RECT" val="430*68"/>
  <p:tag name="TABLE_ENDDRAG_RECT" val="54*557*430*68"/>
</p:tagLst>
</file>

<file path=ppt/tags/tag4.xml><?xml version="1.0" encoding="utf-8"?>
<p:tagLst xmlns:p="http://schemas.openxmlformats.org/presentationml/2006/main">
  <p:tag name="KSO_WM_UNIT_TABLE_BEAUTIFY" val="smartTable{f18e64dd-fe7c-4a80-b30e-cf69ad5bf150}"/>
  <p:tag name="TABLE_ENDDRAG_ORIGIN_RECT" val="431*399"/>
  <p:tag name="TABLE_ENDDRAG_RECT" val="54*119*431*399"/>
</p:tagLst>
</file>

<file path=ppt/tags/tag5.xml><?xml version="1.0" encoding="utf-8"?>
<p:tagLst xmlns:p="http://schemas.openxmlformats.org/presentationml/2006/main">
  <p:tag name="KSO_WM_UNIT_TABLE_BEAUTIFY" val="smartTable{130b9e01-6d98-4a05-9556-d8a2c200fc5e}"/>
  <p:tag name="TABLE_ENDDRAG_ORIGIN_RECT" val="431*39"/>
  <p:tag name="TABLE_ENDDRAG_RECT" val="54*546*431*39"/>
</p:tagLst>
</file>

<file path=ppt/tags/tag6.xml><?xml version="1.0" encoding="utf-8"?>
<p:tagLst xmlns:p="http://schemas.openxmlformats.org/presentationml/2006/main">
  <p:tag name="KSO_WM_UNIT_TABLE_BEAUTIFY" val="smartTable{5adc9d80-c85e-4a50-82d2-ae88925debb3}"/>
  <p:tag name="TABLE_ENDDRAG_ORIGIN_RECT" val="430*68"/>
  <p:tag name="TABLE_ENDDRAG_RECT" val="54*557*430*68"/>
</p:tagLst>
</file>

<file path=ppt/tags/tag7.xml><?xml version="1.0" encoding="utf-8"?>
<p:tagLst xmlns:p="http://schemas.openxmlformats.org/presentationml/2006/main">
  <p:tag name="KSO_WM_UNIT_TABLE_BEAUTIFY" val="smartTable{f18e64dd-fe7c-4a80-b30e-cf69ad5bf150}"/>
  <p:tag name="TABLE_ENDDRAG_ORIGIN_RECT" val="431*399"/>
  <p:tag name="TABLE_ENDDRAG_RECT" val="54*119*431*399"/>
</p:tagLst>
</file>

<file path=ppt/tags/tag8.xml><?xml version="1.0" encoding="utf-8"?>
<p:tagLst xmlns:p="http://schemas.openxmlformats.org/presentationml/2006/main">
  <p:tag name="COMMONDATA" val="eyJoZGlkIjoiMWQ0ODJlNjQ2NWIwODIxZmJjMDRmMGVjNTdhYjE3ZmE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1639</Words>
  <Application>WPS 演示</Application>
  <PresentationFormat>自定义</PresentationFormat>
  <Paragraphs>202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思源黑体 CN Bold</vt:lpstr>
      <vt:lpstr>黑体</vt:lpstr>
      <vt:lpstr>思源黑体 CN Normal</vt:lpstr>
      <vt:lpstr>思源黑体 CN Light</vt:lpstr>
      <vt:lpstr>Times New Roman</vt:lpstr>
      <vt:lpstr>Calibri</vt:lpstr>
      <vt:lpstr>微软雅黑</vt:lpstr>
      <vt:lpstr>Arial Unicode MS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Emerson G</dc:creator>
  <cp:lastModifiedBy>Administrator</cp:lastModifiedBy>
  <cp:revision>79</cp:revision>
  <dcterms:created xsi:type="dcterms:W3CDTF">2022-06-14T06:44:00Z</dcterms:created>
  <dcterms:modified xsi:type="dcterms:W3CDTF">2025-04-08T11:02:24Z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CCCC1BB877064C43A869A2E95EF3BC3B_13</vt:lpwstr>
  </property>
  <property fmtid="{D5CDD505-2E9C-101B-9397-08002B2CF9AE}" pid="3" name="KSOProductBuildVer">
    <vt:lpwstr>2052-12.1.0.20784</vt:lpwstr>
  </property>
</Properties>
</file>