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6"/>
  </p:handoutMasterIdLst>
  <p:sldIdLst>
    <p:sldId id="256" r:id="rId3"/>
    <p:sldId id="258" r:id="rId5"/>
  </p:sldIdLst>
  <p:sldSz cx="6858000" cy="9902825"/>
  <p:notesSz cx="6858000" cy="9144000"/>
  <p:custDataLst>
    <p:tags r:id="rId10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6B22"/>
    <a:srgbClr val="FABF8F"/>
    <a:srgbClr val="F5BB7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90" d="100"/>
          <a:sy n="90" d="100"/>
        </p:scale>
        <p:origin x="1867" y="-14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gs" Target="tags/tag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360476" y="1143000"/>
            <a:ext cx="2137048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</p:spPr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857250" y="1620798"/>
            <a:ext cx="5143500" cy="344792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857250" y="5201683"/>
            <a:ext cx="5143500" cy="23910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4907756" y="527275"/>
            <a:ext cx="1478756" cy="8392843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1488" y="527275"/>
            <a:ext cx="4350544" cy="8392843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916" y="2469023"/>
            <a:ext cx="5915025" cy="41196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67916" y="6627618"/>
            <a:ext cx="5915025" cy="2166412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1488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3471863" y="2636375"/>
            <a:ext cx="2914650" cy="628374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527275"/>
            <a:ext cx="5915025" cy="191423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2381" y="2427758"/>
            <a:ext cx="2901255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2381" y="3617565"/>
            <a:ext cx="2901255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3471863" y="2427758"/>
            <a:ext cx="2915543" cy="1189807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3471863" y="3617565"/>
            <a:ext cx="2915543" cy="5320893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72381" y="660240"/>
            <a:ext cx="2211883" cy="231084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2915543" y="1425935"/>
            <a:ext cx="3471863" cy="703797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72381" y="2971080"/>
            <a:ext cx="2211883" cy="5504293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71488" y="527275"/>
            <a:ext cx="5915025" cy="19142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71488" y="2636375"/>
            <a:ext cx="5915025" cy="628374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71488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2271713" y="9179170"/>
            <a:ext cx="2314575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4843463" y="9179170"/>
            <a:ext cx="1543050" cy="5272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7" Type="http://schemas.openxmlformats.org/officeDocument/2006/relationships/image" Target="../media/image2.png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" Type="http://schemas.openxmlformats.org/officeDocument/2006/relationships/tags" Target="../tags/tag5.xml"/><Relationship Id="rId1" Type="http://schemas.openxmlformats.org/officeDocument/2006/relationships/tags" Target="../tags/tag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3" name="表格 2"/>
          <p:cNvGraphicFramePr/>
          <p:nvPr>
            <p:custDataLst>
              <p:tags r:id="rId1"/>
            </p:custDataLst>
          </p:nvPr>
        </p:nvGraphicFramePr>
        <p:xfrm>
          <a:off x="697230" y="3089275"/>
          <a:ext cx="5470525" cy="3887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4945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1. SPECIFICATIONS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规格）</a:t>
                      </a:r>
                      <a:endParaRPr lang="en-US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Interaction material（介质材料）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Germanium（锗）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Acoustic mode（声波模式）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Longitudinal（纵波）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Operating wavelength（工作波长）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9600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m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Polarization（光偏振）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Linear,  parallel to base（线偏振，平行于基座）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59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Transmission（透过率）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＞ 95%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Active aperture（有效孔径）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8mm    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Center freque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ncy (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Fc)</a:t>
                      </a: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（中心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频率）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40.68MHz 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 （衍射效率）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≥85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Times New Roman" panose="02020603050405020304" charset="0"/>
                        </a:rPr>
                        <a:t>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power（射频功率）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80 W (max)   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Input Impedance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（输入阻抗）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50Ω Nominal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VSWR（驻波比）@Fc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&lt; 1.12:1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RF </a:t>
                      </a:r>
                      <a:r>
                        <a:rPr lang="en-US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connector（射频接头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SMA-F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Temperature </a:t>
                      </a: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connector（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温控</a:t>
                      </a:r>
                      <a:r>
                        <a:rPr lang="en-US" altLang="zh-CN" sz="900" b="0" dirty="0" err="1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接头</a:t>
                      </a: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SMC-M</a:t>
                      </a:r>
                      <a:endParaRPr lang="en-US" altLang="zh-CN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8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flow rate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（水流量）</a:t>
                      </a:r>
                      <a:endParaRPr lang="zh-CN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&gt;</a:t>
                      </a: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3</a:t>
                      </a: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L / minute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Cooling（散热方式）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Water-cooling（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水冷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散热）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Shell material（外壳材料）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Aluminum alloy （铝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合金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>
                        <a:lnSpc>
                          <a:spcPct val="100000"/>
                        </a:lnSpc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Water cooling channel material（水冷块材料）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lnSpc>
                          <a:spcPct val="100000"/>
                        </a:lnSpc>
                        <a:buNone/>
                      </a:pP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C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uprum（</a:t>
                      </a:r>
                      <a:r>
                        <a:rPr lang="zh-CN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铜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 cap="flat">
                      <a:noFill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表格 5"/>
          <p:cNvGraphicFramePr/>
          <p:nvPr>
            <p:custDataLst>
              <p:tags r:id="rId2"/>
            </p:custDataLst>
          </p:nvPr>
        </p:nvGraphicFramePr>
        <p:xfrm>
          <a:off x="697230" y="8106410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60600"/>
                <a:gridCol w="1069975"/>
                <a:gridCol w="1070610"/>
                <a:gridCol w="1069975"/>
              </a:tblGrid>
              <a:tr h="21600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3. ESTIMATED PERFORMANCE vs. BEAM DIAMETER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（预估性能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 </a:t>
                      </a:r>
                      <a:r>
                        <a:rPr lang="en-US" altLang="zh-CN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vs. 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光束直径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Beam diameter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（光束直径）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 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7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Rise time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上升沿时间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ns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118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826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944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l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Diffraction efficiency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衍射效率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@Fc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85%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" name="表格 1"/>
          <p:cNvGraphicFramePr/>
          <p:nvPr>
            <p:custDataLst>
              <p:tags r:id="rId3"/>
            </p:custDataLst>
          </p:nvPr>
        </p:nvGraphicFramePr>
        <p:xfrm>
          <a:off x="690880" y="7088148"/>
          <a:ext cx="5471160" cy="864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35580"/>
                <a:gridCol w="2735580"/>
              </a:tblGrid>
              <a:tr h="216000"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buNone/>
                      </a:pP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2. PERFORMANCE vs. WAVELENGTH 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（性能</a:t>
                      </a:r>
                      <a:r>
                        <a:rPr lang="en-US" altLang="zh-CN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 vs. 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波长）</a:t>
                      </a:r>
                      <a:endParaRPr sz="1000" b="1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R>
                      <a:noFill/>
                    </a:lnR>
                    <a:lnB>
                      <a:noFill/>
                    </a:lnB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Wavelength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（光波长）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-nm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9600</a:t>
                      </a:r>
                      <a:endParaRPr 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Bragg angle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（布拉格角）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35.5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Separation 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a</a:t>
                      </a:r>
                      <a:r>
                        <a:rPr lang="zh-CN" alt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ngle（分离角）</a:t>
                      </a:r>
                      <a:r>
                        <a:rPr lang="en-US" altLang="zh-CN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-mrad</a:t>
                      </a:r>
                      <a:endParaRPr lang="en-US" altLang="zh-CN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buClrTx/>
                        <a:buSzTx/>
                        <a:buFontTx/>
                        <a:buNone/>
                      </a:pPr>
                      <a:r>
                        <a:rPr lang="en-US" alt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71.0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pSp>
        <p:nvGrpSpPr>
          <p:cNvPr id="26" name="组合 25"/>
          <p:cNvGrpSpPr/>
          <p:nvPr/>
        </p:nvGrpSpPr>
        <p:grpSpPr>
          <a:xfrm>
            <a:off x="697230" y="1463040"/>
            <a:ext cx="5470525" cy="1291590"/>
            <a:chOff x="1253" y="2376"/>
            <a:chExt cx="8615" cy="2034"/>
          </a:xfrm>
        </p:grpSpPr>
        <p:sp>
          <p:nvSpPr>
            <p:cNvPr id="23" name="矩形 22"/>
            <p:cNvSpPr/>
            <p:nvPr/>
          </p:nvSpPr>
          <p:spPr>
            <a:xfrm>
              <a:off x="1253" y="2376"/>
              <a:ext cx="4939" cy="2034"/>
            </a:xfrm>
            <a:prstGeom prst="rect">
              <a:avLst/>
            </a:prstGeom>
            <a:solidFill>
              <a:srgbClr val="FABF8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pic>
          <p:nvPicPr>
            <p:cNvPr id="24" name="图片 23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254" y="2376"/>
              <a:ext cx="3614" cy="2033"/>
            </a:xfrm>
            <a:prstGeom prst="rect">
              <a:avLst/>
            </a:prstGeom>
          </p:spPr>
        </p:pic>
      </p:grpSp>
      <p:sp>
        <p:nvSpPr>
          <p:cNvPr id="27" name="文本框 26"/>
          <p:cNvSpPr txBox="1"/>
          <p:nvPr/>
        </p:nvSpPr>
        <p:spPr>
          <a:xfrm>
            <a:off x="599440" y="1739900"/>
            <a:ext cx="3331210" cy="7372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indent="0" algn="ctr"/>
            <a:r>
              <a:rPr lang="en-US" altLang="zh-CN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AOM Specifications</a:t>
            </a:r>
            <a:endParaRPr lang="en-US" altLang="zh-CN" sz="1200" b="1" dirty="0">
              <a:latin typeface="思源黑体 CN Bold" panose="020B0800000000000000" charset="-122"/>
              <a:ea typeface="思源黑体 CN Bold" panose="020B0800000000000000" charset="-122"/>
              <a:sym typeface="+mn-ea"/>
            </a:endParaRPr>
          </a:p>
          <a:p>
            <a:pPr indent="0" algn="ctr"/>
            <a:r>
              <a:rPr lang="zh-CN" altLang="en-US" sz="1200" b="1" dirty="0">
                <a:latin typeface="思源黑体 CN Bold" panose="020B0800000000000000" charset="-122"/>
                <a:ea typeface="思源黑体 CN Bold" panose="020B0800000000000000" charset="-122"/>
                <a:sym typeface="+mn-ea"/>
              </a:rPr>
              <a:t>声光调制器产品规格书</a:t>
            </a:r>
            <a:endParaRPr lang="en-US" altLang="zh-CN" sz="2000" b="1" dirty="0">
              <a:latin typeface="思源黑体 CN Bold" panose="020B0800000000000000" charset="-122"/>
              <a:ea typeface="思源黑体 CN Bold" panose="020B0800000000000000" charset="-122"/>
            </a:endParaRPr>
          </a:p>
          <a:p>
            <a:pPr indent="0" algn="ctr"/>
            <a:r>
              <a:rPr lang="en-US" b="1" dirty="0">
                <a:latin typeface="思源黑体 CN Bold" panose="020B0800000000000000" charset="-122"/>
                <a:ea typeface="思源黑体 CN Bold" panose="020B0800000000000000" charset="-122"/>
              </a:rPr>
              <a:t>M0053-GL041-080-9600</a:t>
            </a:r>
            <a:endParaRPr lang="en-US" b="1" dirty="0">
              <a:latin typeface="思源黑体 CN Bold" panose="020B0800000000000000" charset="-122"/>
              <a:ea typeface="思源黑体 CN Bold" panose="020B0800000000000000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1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pSp>
        <p:nvGrpSpPr>
          <p:cNvPr id="15" name="组合 14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7" name="组合 6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5" name="组合 4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3" name="文本框 12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4" name="矩形 13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6" name="图片 15" descr="微信图片_20240325103329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7" name="文本框 16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514985" y="1264285"/>
            <a:ext cx="5827395" cy="8239125"/>
          </a:xfrm>
          <a:prstGeom prst="rect">
            <a:avLst/>
          </a:prstGeom>
          <a:noFill/>
          <a:ln w="38100">
            <a:solidFill>
              <a:schemeClr val="tx1"/>
            </a:solidFill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20" name="表格 19"/>
          <p:cNvGraphicFramePr/>
          <p:nvPr>
            <p:custDataLst>
              <p:tags r:id="rId1"/>
            </p:custDataLst>
          </p:nvPr>
        </p:nvGraphicFramePr>
        <p:xfrm>
          <a:off x="692150" y="2744470"/>
          <a:ext cx="5475605" cy="3873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5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D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IMENSIONS</a:t>
                      </a:r>
                      <a:r>
                        <a:rPr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（外形尺寸-mm） </a:t>
                      </a:r>
                      <a:endParaRPr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88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  <a:p>
                      <a:pPr indent="0" algn="ctr">
                        <a:buNone/>
                      </a:pPr>
                      <a:endParaRPr lang="en-US" sz="1000" b="0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1" name="表格 10"/>
          <p:cNvGraphicFramePr/>
          <p:nvPr>
            <p:custDataLst>
              <p:tags r:id="rId2"/>
            </p:custDataLst>
          </p:nvPr>
        </p:nvGraphicFramePr>
        <p:xfrm>
          <a:off x="690880" y="6617970"/>
          <a:ext cx="5474970" cy="431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4970"/>
              </a:tblGrid>
              <a:tr h="2159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6. </a:t>
                      </a: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SUGGESTED RF DRIVER ELECTRONICS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 dirty="0" err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建议驱动型号</a:t>
                      </a:r>
                      <a:r>
                        <a:rPr lang="zh-CN" alt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altLang="zh-CN" sz="900" b="0" dirty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  <a:sym typeface="+mn-ea"/>
                        </a:rPr>
                        <a:t>RD1042-041-24-120-WA</a:t>
                      </a:r>
                      <a:endParaRPr lang="en-US" altLang="zh-CN" sz="900" b="0" dirty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2" name="表格 11"/>
          <p:cNvGraphicFramePr/>
          <p:nvPr>
            <p:custDataLst>
              <p:tags r:id="rId3"/>
            </p:custDataLst>
          </p:nvPr>
        </p:nvGraphicFramePr>
        <p:xfrm>
          <a:off x="693420" y="7224960"/>
          <a:ext cx="5473700" cy="69881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68425"/>
                <a:gridCol w="1368425"/>
                <a:gridCol w="1368425"/>
                <a:gridCol w="1368425"/>
              </a:tblGrid>
              <a:tr h="212090">
                <a:tc gridSpan="4"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7. 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REVISION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（</a:t>
                      </a:r>
                      <a:r>
                        <a:rPr 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版本</a:t>
                      </a:r>
                      <a:r>
                        <a:rPr lang="zh-CN" altLang="en-US" sz="1000" b="1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  <a:sym typeface="+mn-ea"/>
                        </a:rPr>
                        <a:t>）</a:t>
                      </a:r>
                      <a:endParaRPr lang="zh-CN" altLang="en-US" sz="1000" b="1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cPr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Number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版本号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Revisions date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修订日期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修改项目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Revision description</a:t>
                      </a:r>
                      <a:endParaRPr 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</a:endParaRPr>
                    </a:p>
                    <a:p>
                      <a:pPr indent="0" algn="ctr">
                        <a:buNone/>
                      </a:pPr>
                      <a:r>
                        <a:rPr lang="zh-CN" altLang="en-US" sz="900" b="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</a:rPr>
                        <a:t>（</a:t>
                      </a:r>
                      <a:r>
                        <a:rPr 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修订内容说明</a:t>
                      </a:r>
                      <a:r>
                        <a:rPr lang="zh-CN" altLang="en-US" sz="900">
                          <a:solidFill>
                            <a:schemeClr val="tx1"/>
                          </a:solidFill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Normal" panose="020B0400000000000000" charset="-122"/>
                          <a:sym typeface="+mn-ea"/>
                        </a:rPr>
                        <a:t>）</a:t>
                      </a:r>
                      <a:endParaRPr lang="zh-CN" altLang="en-US" sz="900" b="0">
                        <a:solidFill>
                          <a:schemeClr val="tx1"/>
                        </a:solidFill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Normal" panose="020B0400000000000000" charset="-122"/>
                        <a:sym typeface="+mn-ea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>
                      <a:solidFill>
                        <a:schemeClr val="tx1"/>
                      </a:solidFill>
                      <a:prstDash val="soli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24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A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202</a:t>
                      </a: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4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.</a:t>
                      </a: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8</a:t>
                      </a: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.</a:t>
                      </a:r>
                      <a:r>
                        <a:rPr lang="en-US" altLang="zh-CN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15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New</a:t>
                      </a:r>
                      <a:endParaRPr lang="en-US" altLang="en-US" sz="900" b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900" b="0" dirty="0">
                          <a:latin typeface="思源黑体 CN Normal" panose="020B0400000000000000" charset="-122"/>
                          <a:ea typeface="思源黑体 CN Normal" panose="020B0400000000000000" charset="-122"/>
                          <a:cs typeface="思源黑体 CN Light" panose="020B0300000000000000" charset="-122"/>
                        </a:rPr>
                        <a:t>/</a:t>
                      </a:r>
                      <a:endParaRPr lang="en-US" altLang="en-US" sz="900" b="0" dirty="0">
                        <a:latin typeface="思源黑体 CN Normal" panose="020B0400000000000000" charset="-122"/>
                        <a:ea typeface="思源黑体 CN Normal" panose="020B0400000000000000" charset="-122"/>
                        <a:cs typeface="思源黑体 CN Light" panose="020B03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 w="12700">
                      <a:solidFill>
                        <a:schemeClr val="tx1"/>
                      </a:solidFill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" name="文本框 20"/>
          <p:cNvSpPr txBox="1"/>
          <p:nvPr/>
        </p:nvSpPr>
        <p:spPr>
          <a:xfrm>
            <a:off x="693420" y="8207375"/>
            <a:ext cx="4228465" cy="398780"/>
          </a:xfrm>
          <a:prstGeom prst="rect">
            <a:avLst/>
          </a:prstGeom>
          <a:solidFill>
            <a:srgbClr val="FABF8F"/>
          </a:solidFill>
          <a:ln w="9525">
            <a:noFill/>
          </a:ln>
        </p:spPr>
        <p:txBody>
          <a:bodyPr wrap="square">
            <a:spAutoFit/>
          </a:bodyPr>
          <a:lstStyle/>
          <a:p>
            <a:pPr indent="0" algn="just"/>
            <a:r>
              <a:rPr lang="en-US" sz="1000" b="1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Quality Assured: </a:t>
            </a:r>
            <a:r>
              <a:rPr lang="en-US" sz="1000">
                <a:latin typeface="思源黑体 CN Normal" panose="020B0400000000000000" charset="-122"/>
                <a:ea typeface="思源黑体 CN Normal" panose="020B0400000000000000" charset="-122"/>
                <a:cs typeface="Times New Roman" panose="02020603050405020304" charset="0"/>
              </a:rPr>
              <a:t>In house made, high damage threshold, Vacuum bonding, 100% Diffraction efficiency test &amp; burn-in test.</a:t>
            </a:r>
            <a:endParaRPr lang="en-US" altLang="en-US" sz="1000">
              <a:latin typeface="思源黑体 CN Normal" panose="020B0400000000000000" charset="-122"/>
              <a:ea typeface="思源黑体 CN Normal" panose="020B0400000000000000" charset="-122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848350" y="9584690"/>
            <a:ext cx="494030" cy="21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800">
                <a:latin typeface="思源黑体 CN Normal" panose="020B0400000000000000" charset="-122"/>
                <a:ea typeface="思源黑体 CN Normal" panose="020B0400000000000000" charset="-122"/>
              </a:rPr>
              <a:t>Page 2</a:t>
            </a:r>
            <a:endParaRPr lang="en-US" altLang="zh-CN" sz="80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  <p:graphicFrame>
        <p:nvGraphicFramePr>
          <p:cNvPr id="6" name="表格 5"/>
          <p:cNvGraphicFramePr/>
          <p:nvPr>
            <p:custDataLst>
              <p:tags r:id="rId4"/>
            </p:custDataLst>
          </p:nvPr>
        </p:nvGraphicFramePr>
        <p:xfrm>
          <a:off x="693420" y="1379220"/>
          <a:ext cx="5475605" cy="216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475605"/>
              </a:tblGrid>
              <a:tr h="216000">
                <a:tc>
                  <a:txBody>
                    <a:bodyPr/>
                    <a:lstStyle/>
                    <a:p>
                      <a:pPr indent="0" algn="ctr">
                        <a:buNone/>
                      </a:pP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4</a:t>
                      </a:r>
                      <a:r>
                        <a:rPr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. </a:t>
                      </a:r>
                      <a:r>
                        <a:rPr lang="en-US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ORDERING CODES</a:t>
                      </a:r>
                      <a:r>
                        <a:rPr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（</a:t>
                      </a:r>
                      <a:r>
                        <a:rPr lang="zh-CN"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编码规则</a:t>
                      </a:r>
                      <a:r>
                        <a:rPr sz="1000" b="1" dirty="0">
                          <a:latin typeface="思源黑体 CN Bold" panose="020B0800000000000000" charset="-122"/>
                          <a:ea typeface="思源黑体 CN Bold" panose="020B0800000000000000" charset="-122"/>
                          <a:cs typeface="思源黑体 CN Bold" panose="020B0800000000000000" charset="-122"/>
                        </a:rPr>
                        <a:t>） </a:t>
                      </a:r>
                      <a:endParaRPr sz="1000" b="1" dirty="0">
                        <a:latin typeface="思源黑体 CN Bold" panose="020B0800000000000000" charset="-122"/>
                        <a:ea typeface="思源黑体 CN Bold" panose="020B0800000000000000" charset="-122"/>
                        <a:cs typeface="思源黑体 CN Bold" panose="020B0800000000000000" charset="-122"/>
                      </a:endParaRPr>
                    </a:p>
                  </a:txBody>
                  <a:tcPr marL="68580" marR="68580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ABF8F"/>
                    </a:solidFill>
                  </a:tcPr>
                </a:tc>
              </a:tr>
            </a:tbl>
          </a:graphicData>
        </a:graphic>
      </p:graphicFrame>
      <p:pic>
        <p:nvPicPr>
          <p:cNvPr id="15" name="图片 1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5218" y="1677919"/>
            <a:ext cx="5145024" cy="1004793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5037993" y="3732630"/>
            <a:ext cx="70144" cy="121332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7" name="图片 16"/>
          <p:cNvPicPr>
            <a:picLocks noChangeAspect="1"/>
          </p:cNvPicPr>
          <p:nvPr/>
        </p:nvPicPr>
        <p:blipFill rotWithShape="1">
          <a:blip r:embed="rId6"/>
          <a:srcRect l="4337" r="1015"/>
          <a:stretch>
            <a:fillRect/>
          </a:stretch>
        </p:blipFill>
        <p:spPr>
          <a:xfrm>
            <a:off x="1219200" y="3075405"/>
            <a:ext cx="4587240" cy="3502419"/>
          </a:xfrm>
          <a:prstGeom prst="rect">
            <a:avLst/>
          </a:prstGeom>
        </p:spPr>
      </p:pic>
      <p:grpSp>
        <p:nvGrpSpPr>
          <p:cNvPr id="3" name="组合 2"/>
          <p:cNvGrpSpPr/>
          <p:nvPr/>
        </p:nvGrpSpPr>
        <p:grpSpPr>
          <a:xfrm>
            <a:off x="514985" y="283210"/>
            <a:ext cx="5872480" cy="796290"/>
            <a:chOff x="811" y="446"/>
            <a:chExt cx="9248" cy="1254"/>
          </a:xfrm>
        </p:grpSpPr>
        <p:grpSp>
          <p:nvGrpSpPr>
            <p:cNvPr id="5" name="组合 4"/>
            <p:cNvGrpSpPr/>
            <p:nvPr/>
          </p:nvGrpSpPr>
          <p:grpSpPr>
            <a:xfrm>
              <a:off x="811" y="446"/>
              <a:ext cx="9176" cy="1254"/>
              <a:chOff x="811" y="446"/>
              <a:chExt cx="9176" cy="1254"/>
            </a:xfrm>
          </p:grpSpPr>
          <p:grpSp>
            <p:nvGrpSpPr>
              <p:cNvPr id="22" name="组合 21"/>
              <p:cNvGrpSpPr/>
              <p:nvPr/>
            </p:nvGrpSpPr>
            <p:grpSpPr>
              <a:xfrm>
                <a:off x="5011" y="680"/>
                <a:ext cx="4977" cy="696"/>
                <a:chOff x="5011" y="446"/>
                <a:chExt cx="4977" cy="696"/>
              </a:xfrm>
            </p:grpSpPr>
            <p:sp>
              <p:nvSpPr>
                <p:cNvPr id="100" name="文本框 99"/>
                <p:cNvSpPr txBox="1"/>
                <p:nvPr/>
              </p:nvSpPr>
              <p:spPr>
                <a:xfrm>
                  <a:off x="5212" y="446"/>
                  <a:ext cx="4776" cy="580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  <p:txBody>
                <a:bodyPr wrap="square">
                  <a:spAutoFit/>
                </a:bodyPr>
                <a:lstStyle/>
                <a:p>
                  <a:pPr algn="r">
                    <a:buClrTx/>
                    <a:buSzTx/>
                    <a:buFontTx/>
                  </a:pPr>
                  <a:r>
                    <a:rPr 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上海格物光学仪器有限公司</a:t>
                  </a:r>
                  <a:endParaRPr 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  <a:p>
                  <a:pPr algn="r">
                    <a:buClrTx/>
                    <a:buSzTx/>
                    <a:buFontTx/>
                  </a:pPr>
                  <a:r>
                    <a:rPr lang="en-US" altLang="zh-CN" sz="900">
                      <a:solidFill>
                        <a:srgbClr val="F79646"/>
                      </a:solidFill>
                      <a:latin typeface="思源黑体 CN Normal" panose="020B0400000000000000" charset="-122"/>
                      <a:ea typeface="思源黑体 CN Normal" panose="020B0400000000000000" charset="-122"/>
                      <a:cs typeface="思源黑体 CN Normal" panose="020B0400000000000000" charset="-122"/>
                    </a:rPr>
                    <a:t>Shanghai Goptica Co., Ltd</a:t>
                  </a:r>
                  <a:endParaRPr lang="en-US" altLang="zh-CN" sz="900">
                    <a:solidFill>
                      <a:srgbClr val="F79646"/>
                    </a:solidFill>
                    <a:latin typeface="思源黑体 CN Normal" panose="020B0400000000000000" charset="-122"/>
                    <a:ea typeface="思源黑体 CN Normal" panose="020B0400000000000000" charset="-122"/>
                    <a:cs typeface="思源黑体 CN Normal" panose="020B0400000000000000" charset="-122"/>
                  </a:endParaRPr>
                </a:p>
              </p:txBody>
            </p:sp>
            <p:sp>
              <p:nvSpPr>
                <p:cNvPr id="19" name="矩形 18"/>
                <p:cNvSpPr/>
                <p:nvPr/>
              </p:nvSpPr>
              <p:spPr>
                <a:xfrm>
                  <a:off x="5011" y="957"/>
                  <a:ext cx="4977" cy="185"/>
                </a:xfrm>
                <a:prstGeom prst="rect">
                  <a:avLst/>
                </a:prstGeom>
                <a:gradFill>
                  <a:gsLst>
                    <a:gs pos="0">
                      <a:schemeClr val="accent2">
                        <a:lumMod val="20000"/>
                        <a:lumOff val="80000"/>
                      </a:schemeClr>
                    </a:gs>
                    <a:gs pos="34000">
                      <a:schemeClr val="accent2">
                        <a:lumMod val="40000"/>
                        <a:lumOff val="60000"/>
                      </a:schemeClr>
                    </a:gs>
                    <a:gs pos="65000">
                      <a:schemeClr val="accent2">
                        <a:lumMod val="60000"/>
                        <a:lumOff val="40000"/>
                      </a:schemeClr>
                    </a:gs>
                    <a:gs pos="100000">
                      <a:schemeClr val="accent2"/>
                    </a:gs>
                  </a:gsLst>
                  <a:lin ang="0" scaled="0"/>
                </a:gra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zh-CN" altLang="en-US"/>
                </a:p>
              </p:txBody>
            </p:sp>
          </p:grpSp>
          <p:pic>
            <p:nvPicPr>
              <p:cNvPr id="13" name="图片 12" descr="微信图片_20240325103329"/>
              <p:cNvPicPr>
                <a:picLocks noChangeAspect="1"/>
              </p:cNvPicPr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811" y="446"/>
                <a:ext cx="2506" cy="1254"/>
              </a:xfrm>
              <a:prstGeom prst="rect">
                <a:avLst/>
              </a:prstGeom>
            </p:spPr>
          </p:pic>
        </p:grpSp>
        <p:sp>
          <p:nvSpPr>
            <p:cNvPr id="16" name="文本框 15"/>
            <p:cNvSpPr txBox="1"/>
            <p:nvPr/>
          </p:nvSpPr>
          <p:spPr>
            <a:xfrm>
              <a:off x="8091" y="1303"/>
              <a:ext cx="1969" cy="393"/>
            </a:xfrm>
            <a:prstGeom prst="rect">
              <a:avLst/>
            </a:prstGeom>
            <a:noFill/>
          </p:spPr>
          <p:txBody>
            <a:bodyPr wrap="square" rtlCol="0" anchor="t">
              <a:noAutofit/>
            </a:bodyPr>
            <a:p>
              <a:r>
                <a:rPr lang="en-US" altLang="zh-CN" sz="650">
                  <a:latin typeface="思源黑体 CN Normal" panose="020B0400000000000000" charset="-122"/>
                  <a:ea typeface="思源黑体 CN Normal" panose="020B0400000000000000" charset="-122"/>
                  <a:sym typeface="+mn-ea"/>
                </a:rPr>
                <a:t> 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sales@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goptica</a:t>
              </a:r>
              <a:r>
                <a:rPr lang="en-US" altLang="zh-CN" sz="900">
                  <a:solidFill>
                    <a:srgbClr val="F79646"/>
                  </a:solidFill>
                  <a:latin typeface="思源黑体 CN Normal" panose="020B0400000000000000" charset="-122"/>
                  <a:ea typeface="思源黑体 CN Normal" panose="020B0400000000000000" charset="-122"/>
                  <a:cs typeface="思源黑体 CN Normal" panose="020B0400000000000000" charset="-122"/>
                  <a:sym typeface="+mn-ea"/>
                </a:rPr>
                <a:t>.com</a:t>
              </a:r>
              <a:endParaRPr lang="en-US" altLang="zh-CN" sz="900">
                <a:solidFill>
                  <a:srgbClr val="F79646"/>
                </a:solidFill>
                <a:latin typeface="思源黑体 CN Normal" panose="020B0400000000000000" charset="-122"/>
                <a:ea typeface="思源黑体 CN Normal" panose="020B0400000000000000" charset="-122"/>
                <a:cs typeface="思源黑体 CN Normal" panose="020B0400000000000000" charset="-122"/>
                <a:sym typeface="+mn-ea"/>
              </a:endParaRP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014095" y="9545955"/>
            <a:ext cx="4831080" cy="2914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50">
                <a:latin typeface="思源黑体 CN Normal" panose="020B0400000000000000" charset="-122"/>
                <a:ea typeface="思源黑体 CN Normal" panose="020B0400000000000000" charset="-122"/>
              </a:rPr>
              <a:t>www.goptica.com </a:t>
            </a:r>
            <a:endParaRPr lang="en-US" altLang="zh-CN" sz="650">
              <a:latin typeface="思源黑体 CN Normal" panose="020B0400000000000000" charset="-122"/>
              <a:ea typeface="思源黑体 CN Normal" panose="020B0400000000000000" charset="-122"/>
            </a:endParaRPr>
          </a:p>
          <a:p>
            <a:pPr algn="ctr"/>
            <a:endParaRPr lang="zh-CN" altLang="en-US" sz="650">
              <a:latin typeface="思源黑体 CN Normal" panose="020B0400000000000000" charset="-122"/>
              <a:ea typeface="思源黑体 CN Normal" panose="020B0400000000000000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TABLE_BEAUTIFY" val="smartTable{93236dca-b5ca-4bc7-8b34-ab4df2b9125f}"/>
  <p:tag name="TABLE_ENDDRAG_ORIGIN_RECT" val="430*317"/>
  <p:tag name="TABLE_ENDDRAG_RECT" val="54*239*430*317"/>
</p:tagLst>
</file>

<file path=ppt/tags/tag2.xml><?xml version="1.0" encoding="utf-8"?>
<p:tagLst xmlns:p="http://schemas.openxmlformats.org/presentationml/2006/main">
  <p:tag name="KSO_WM_UNIT_TABLE_BEAUTIFY" val="smartTable{f18e64dd-fe7c-4a80-b30e-cf69ad5bf150}"/>
  <p:tag name="TABLE_ENDDRAG_ORIGIN_RECT" val="430*77"/>
  <p:tag name="TABLE_ENDDRAG_RECT" val="54*654*430*77"/>
</p:tagLst>
</file>

<file path=ppt/tags/tag3.xml><?xml version="1.0" encoding="utf-8"?>
<p:tagLst xmlns:p="http://schemas.openxmlformats.org/presentationml/2006/main">
  <p:tag name="KSO_WM_UNIT_TABLE_BEAUTIFY" val="smartTable{64facb7d-a67a-45ae-aeaa-c23092d7af6f}"/>
  <p:tag name="TABLE_ENDDRAG_ORIGIN_RECT" val="430*68"/>
  <p:tag name="TABLE_ENDDRAG_RECT" val="54*557*430*68"/>
</p:tagLst>
</file>

<file path=ppt/tags/tag4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5.xml><?xml version="1.0" encoding="utf-8"?>
<p:tagLst xmlns:p="http://schemas.openxmlformats.org/presentationml/2006/main">
  <p:tag name="KSO_WM_UNIT_TABLE_BEAUTIFY" val="smartTable{130b9e01-6d98-4a05-9556-d8a2c200fc5e}"/>
  <p:tag name="TABLE_ENDDRAG_ORIGIN_RECT" val="431*39"/>
  <p:tag name="TABLE_ENDDRAG_RECT" val="54*546*431*39"/>
</p:tagLst>
</file>

<file path=ppt/tags/tag6.xml><?xml version="1.0" encoding="utf-8"?>
<p:tagLst xmlns:p="http://schemas.openxmlformats.org/presentationml/2006/main">
  <p:tag name="KSO_WM_UNIT_TABLE_BEAUTIFY" val="smartTable{88e490ac-0b48-4b70-b8c6-339d65bf0e9a}"/>
  <p:tag name="TABLE_ENDDRAG_ORIGIN_RECT" val="430*68"/>
  <p:tag name="TABLE_ENDDRAG_RECT" val="54*557*430*68"/>
</p:tagLst>
</file>

<file path=ppt/tags/tag7.xml><?xml version="1.0" encoding="utf-8"?>
<p:tagLst xmlns:p="http://schemas.openxmlformats.org/presentationml/2006/main">
  <p:tag name="KSO_WM_UNIT_TABLE_BEAUTIFY" val="smartTable{f18e64dd-fe7c-4a80-b30e-cf69ad5bf150}"/>
  <p:tag name="TABLE_ENDDRAG_ORIGIN_RECT" val="431*399"/>
  <p:tag name="TABLE_ENDDRAG_RECT" val="54*119*431*399"/>
</p:tagLst>
</file>

<file path=ppt/tags/tag8.xml><?xml version="1.0" encoding="utf-8"?>
<p:tagLst xmlns:p="http://schemas.openxmlformats.org/presentationml/2006/main">
  <p:tag name="COMMONDATA" val="eyJoZGlkIjoiNWNiYjBjYmQ3ODk3Y2IzNzdiMjI4ODdkMjgyM2Y3ODcifQ==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1668</Words>
  <Application>WPS 演示</Application>
  <PresentationFormat>自定义</PresentationFormat>
  <Paragraphs>206</Paragraphs>
  <Slides>2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14" baseType="lpstr">
      <vt:lpstr>Arial</vt:lpstr>
      <vt:lpstr>宋体</vt:lpstr>
      <vt:lpstr>Wingdings</vt:lpstr>
      <vt:lpstr>思源黑体 CN Bold</vt:lpstr>
      <vt:lpstr>黑体</vt:lpstr>
      <vt:lpstr>思源黑体 CN Normal</vt:lpstr>
      <vt:lpstr>思源黑体 CN Light</vt:lpstr>
      <vt:lpstr>Times New Roman</vt:lpstr>
      <vt:lpstr>Calibri</vt:lpstr>
      <vt:lpstr>微软雅黑</vt:lpstr>
      <vt:lpstr>Arial Unicode MS</vt:lpstr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Emerson G</dc:creator>
  <cp:lastModifiedBy>Administrator</cp:lastModifiedBy>
  <cp:revision>85</cp:revision>
  <dcterms:created xsi:type="dcterms:W3CDTF">2022-06-14T06:44:00Z</dcterms:created>
  <dcterms:modified xsi:type="dcterms:W3CDTF">2025-04-08T10:59:57Z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3AC28B3251CF4D2C87A2D05ED63B28AF_13</vt:lpwstr>
  </property>
  <property fmtid="{D5CDD505-2E9C-101B-9397-08002B2CF9AE}" pid="3" name="KSOProductBuildVer">
    <vt:lpwstr>2052-12.1.0.20784</vt:lpwstr>
  </property>
</Properties>
</file>